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58" r:id="rId4"/>
    <p:sldId id="259" r:id="rId5"/>
    <p:sldId id="268" r:id="rId6"/>
    <p:sldId id="269" r:id="rId7"/>
    <p:sldId id="267" r:id="rId8"/>
    <p:sldId id="260" r:id="rId9"/>
    <p:sldId id="257" r:id="rId10"/>
    <p:sldId id="261" r:id="rId11"/>
    <p:sldId id="271" r:id="rId12"/>
    <p:sldId id="263" r:id="rId13"/>
    <p:sldId id="262" r:id="rId14"/>
    <p:sldId id="270" r:id="rId15"/>
    <p:sldId id="264" r:id="rId16"/>
    <p:sldId id="265" r:id="rId17"/>
    <p:sldId id="274"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DE64B8-7E2A-4490-ABE8-2033BF47AECB}" v="179" dt="2021-04-03T17:12:43.983"/>
    <p1510:client id="{12244EFF-1B95-71CB-6789-A4BBC04D1AA3}" v="352" dt="2021-04-06T22:04:25.528"/>
    <p1510:client id="{243DC09B-9801-4073-951D-2D2B499B8FC2}" v="335" dt="2021-04-03T17:14:27.115"/>
    <p1510:client id="{58684674-7E15-ABEE-30EA-16959920602C}" v="4741" dt="2021-04-06T20:42:43.847"/>
    <p1510:client id="{71F96811-2602-DCC5-98FA-916975A96664}" v="4094" dt="2021-04-05T19:27:31.214"/>
    <p1510:client id="{9A5F2F9D-CE31-8A0D-C28A-CBBEB929D138}" v="278" dt="2021-04-06T21:03:07.767"/>
    <p1510:client id="{BE0D3299-4D5F-0AB4-5489-62639329B4E9}" v="910" dt="2021-04-06T15:28:58.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4" name="Rectangle 25">
            <a:extLst>
              <a:ext uri="{FF2B5EF4-FFF2-40B4-BE49-F238E27FC236}">
                <a16:creationId xmlns:a16="http://schemas.microsoft.com/office/drawing/2014/main" id="{A017E2F9-032A-4CAE-A2E4-7465A67B7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3">
            <a:extLst>
              <a:ext uri="{FF2B5EF4-FFF2-40B4-BE49-F238E27FC236}">
                <a16:creationId xmlns:a16="http://schemas.microsoft.com/office/drawing/2014/main" id="{036EB2E8-1BD0-492D-BF5A-CE0184DA7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672"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5316ED32-D562-46FD-A6C1-B0FBF4EF6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25"/>
            <a:ext cx="9681166" cy="6861324"/>
          </a:xfrm>
          <a:custGeom>
            <a:avLst/>
            <a:gdLst>
              <a:gd name="connsiteX0" fmla="*/ 0 w 9681166"/>
              <a:gd name="connsiteY0" fmla="*/ 6861324 h 6861324"/>
              <a:gd name="connsiteX1" fmla="*/ 3359025 w 9681166"/>
              <a:gd name="connsiteY1" fmla="*/ 6861324 h 6861324"/>
              <a:gd name="connsiteX2" fmla="*/ 3359025 w 9681166"/>
              <a:gd name="connsiteY2" fmla="*/ 6861323 h 6861324"/>
              <a:gd name="connsiteX3" fmla="*/ 9324977 w 9681166"/>
              <a:gd name="connsiteY3" fmla="*/ 6861323 h 6861324"/>
              <a:gd name="connsiteX4" fmla="*/ 9323659 w 9681166"/>
              <a:gd name="connsiteY4" fmla="*/ 6858478 h 6861324"/>
              <a:gd name="connsiteX5" fmla="*/ 9681166 w 9681166"/>
              <a:gd name="connsiteY5" fmla="*/ 6858478 h 6861324"/>
              <a:gd name="connsiteX6" fmla="*/ 6504791 w 9681166"/>
              <a:gd name="connsiteY6" fmla="*/ 0 h 6861324"/>
              <a:gd name="connsiteX7" fmla="*/ 6499214 w 9681166"/>
              <a:gd name="connsiteY7" fmla="*/ 0 h 6861324"/>
              <a:gd name="connsiteX8" fmla="*/ 5432986 w 9681166"/>
              <a:gd name="connsiteY8" fmla="*/ 0 h 6861324"/>
              <a:gd name="connsiteX9" fmla="*/ 1603114 w 9681166"/>
              <a:gd name="connsiteY9" fmla="*/ 0 h 6861324"/>
              <a:gd name="connsiteX10" fmla="*/ 1603114 w 9681166"/>
              <a:gd name="connsiteY10" fmla="*/ 479 h 6861324"/>
              <a:gd name="connsiteX11" fmla="*/ 356189 w 9681166"/>
              <a:gd name="connsiteY11" fmla="*/ 479 h 6861324"/>
              <a:gd name="connsiteX12" fmla="*/ 356189 w 9681166"/>
              <a:gd name="connsiteY12" fmla="*/ 3324 h 6861324"/>
              <a:gd name="connsiteX13" fmla="*/ 0 w 9681166"/>
              <a:gd name="connsiteY13" fmla="*/ 3324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1166" h="6861324">
                <a:moveTo>
                  <a:pt x="0" y="6861324"/>
                </a:moveTo>
                <a:lnTo>
                  <a:pt x="3359025" y="6861324"/>
                </a:lnTo>
                <a:lnTo>
                  <a:pt x="3359025" y="6861323"/>
                </a:lnTo>
                <a:lnTo>
                  <a:pt x="9324977" y="6861323"/>
                </a:lnTo>
                <a:lnTo>
                  <a:pt x="9323659" y="6858478"/>
                </a:lnTo>
                <a:lnTo>
                  <a:pt x="9681166" y="6858478"/>
                </a:lnTo>
                <a:lnTo>
                  <a:pt x="6504791" y="0"/>
                </a:lnTo>
                <a:lnTo>
                  <a:pt x="6499214" y="0"/>
                </a:lnTo>
                <a:lnTo>
                  <a:pt x="5432986" y="0"/>
                </a:lnTo>
                <a:lnTo>
                  <a:pt x="1603114" y="0"/>
                </a:lnTo>
                <a:lnTo>
                  <a:pt x="1603114" y="479"/>
                </a:lnTo>
                <a:lnTo>
                  <a:pt x="356189" y="479"/>
                </a:lnTo>
                <a:lnTo>
                  <a:pt x="356189" y="3324"/>
                </a:lnTo>
                <a:lnTo>
                  <a:pt x="0" y="332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804672" y="1823107"/>
            <a:ext cx="6547742" cy="3431023"/>
          </a:xfrm>
        </p:spPr>
        <p:txBody>
          <a:bodyPr anchor="ctr">
            <a:normAutofit/>
          </a:bodyPr>
          <a:lstStyle/>
          <a:p>
            <a:pPr algn="l"/>
            <a:r>
              <a:rPr lang="en-US">
                <a:solidFill>
                  <a:schemeClr val="bg1"/>
                </a:solidFill>
                <a:cs typeface="Calibri Light"/>
              </a:rPr>
              <a:t>Yoga Tracker</a:t>
            </a:r>
            <a:endParaRPr lang="en-US">
              <a:solidFill>
                <a:schemeClr val="bg1"/>
              </a:solidFill>
            </a:endParaRPr>
          </a:p>
        </p:txBody>
      </p:sp>
      <p:sp>
        <p:nvSpPr>
          <p:cNvPr id="3" name="Subtitle 2"/>
          <p:cNvSpPr>
            <a:spLocks noGrp="1"/>
          </p:cNvSpPr>
          <p:nvPr>
            <p:ph type="subTitle" idx="1"/>
          </p:nvPr>
        </p:nvSpPr>
        <p:spPr>
          <a:xfrm>
            <a:off x="9223744" y="2710737"/>
            <a:ext cx="2163584" cy="1655762"/>
          </a:xfrm>
        </p:spPr>
        <p:txBody>
          <a:bodyPr vert="horz" lIns="91440" tIns="45720" rIns="91440" bIns="45720" rtlCol="0" anchor="ctr">
            <a:normAutofit/>
          </a:bodyPr>
          <a:lstStyle/>
          <a:p>
            <a:pPr algn="r"/>
            <a:r>
              <a:rPr lang="en-US" sz="2000">
                <a:solidFill>
                  <a:srgbClr val="FFFFFF"/>
                </a:solidFill>
                <a:cs typeface="Calibri"/>
              </a:rPr>
              <a:t>Dustin Cardoso</a:t>
            </a:r>
          </a:p>
          <a:p>
            <a:pPr algn="r"/>
            <a:r>
              <a:rPr lang="en-US" sz="2000">
                <a:solidFill>
                  <a:srgbClr val="FFFFFF"/>
                </a:solidFill>
                <a:cs typeface="Calibri"/>
              </a:rPr>
              <a:t>Kailash Permaul</a:t>
            </a:r>
          </a:p>
          <a:p>
            <a:pPr algn="r"/>
            <a:r>
              <a:rPr lang="en-US" sz="2000">
                <a:solidFill>
                  <a:srgbClr val="FFFFFF"/>
                </a:solidFill>
                <a:cs typeface="Calibri"/>
              </a:rPr>
              <a:t>Barath Narayn Reddy Dandu</a:t>
            </a:r>
          </a:p>
        </p:txBody>
      </p:sp>
      <p:pic>
        <p:nvPicPr>
          <p:cNvPr id="5" name="intro">
            <a:hlinkClick r:id="" action="ppaction://media"/>
            <a:extLst>
              <a:ext uri="{FF2B5EF4-FFF2-40B4-BE49-F238E27FC236}">
                <a16:creationId xmlns:a16="http://schemas.microsoft.com/office/drawing/2014/main" id="{5A0B8230-77A8-4792-8C3D-C7D5F4F7CD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24646" y="6647019"/>
            <a:ext cx="55503" cy="78770"/>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remove"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7E579E-CCF8-4B94-AD8A-88E680265A33}"/>
              </a:ext>
            </a:extLst>
          </p:cNvPr>
          <p:cNvSpPr>
            <a:spLocks noGrp="1"/>
          </p:cNvSpPr>
          <p:nvPr>
            <p:ph type="title"/>
          </p:nvPr>
        </p:nvSpPr>
        <p:spPr>
          <a:xfrm>
            <a:off x="4384039" y="365125"/>
            <a:ext cx="7164493" cy="1325563"/>
          </a:xfrm>
        </p:spPr>
        <p:txBody>
          <a:bodyPr>
            <a:normAutofit/>
          </a:bodyPr>
          <a:lstStyle/>
          <a:p>
            <a:r>
              <a:rPr lang="en-US">
                <a:cs typeface="Calibri Light"/>
              </a:rPr>
              <a:t>Exercise Selection</a:t>
            </a:r>
            <a:endParaRPr lang="en-US"/>
          </a:p>
        </p:txBody>
      </p:sp>
      <p:pic>
        <p:nvPicPr>
          <p:cNvPr id="3" name="Picture 4" descr="Graphical user interface, application&#10;&#10;Description automatically generated">
            <a:extLst>
              <a:ext uri="{FF2B5EF4-FFF2-40B4-BE49-F238E27FC236}">
                <a16:creationId xmlns:a16="http://schemas.microsoft.com/office/drawing/2014/main" id="{CCC9DAC7-F6A4-4BD3-9354-061D84A47F87}"/>
              </a:ext>
            </a:extLst>
          </p:cNvPr>
          <p:cNvPicPr>
            <a:picLocks noChangeAspect="1"/>
          </p:cNvPicPr>
          <p:nvPr/>
        </p:nvPicPr>
        <p:blipFill>
          <a:blip r:embed="rId4"/>
          <a:stretch>
            <a:fillRect/>
          </a:stretch>
        </p:blipFill>
        <p:spPr>
          <a:xfrm>
            <a:off x="667168" y="369818"/>
            <a:ext cx="2778570" cy="6002864"/>
          </a:xfrm>
          <a:prstGeom prst="rect">
            <a:avLst/>
          </a:prstGeom>
        </p:spPr>
      </p:pic>
      <p:sp>
        <p:nvSpPr>
          <p:cNvPr id="8" name="Content Placeholder 7">
            <a:extLst>
              <a:ext uri="{FF2B5EF4-FFF2-40B4-BE49-F238E27FC236}">
                <a16:creationId xmlns:a16="http://schemas.microsoft.com/office/drawing/2014/main" id="{5EF6D1AA-C373-4528-B6F7-D9A760D97395}"/>
              </a:ext>
            </a:extLst>
          </p:cNvPr>
          <p:cNvSpPr>
            <a:spLocks noGrp="1"/>
          </p:cNvSpPr>
          <p:nvPr>
            <p:ph idx="1"/>
          </p:nvPr>
        </p:nvSpPr>
        <p:spPr>
          <a:xfrm>
            <a:off x="4387515" y="2022601"/>
            <a:ext cx="7161017" cy="4154361"/>
          </a:xfrm>
        </p:spPr>
        <p:txBody>
          <a:bodyPr vert="horz" lIns="91440" tIns="45720" rIns="91440" bIns="45720" rtlCol="0" anchor="t">
            <a:normAutofit/>
          </a:bodyPr>
          <a:lstStyle/>
          <a:p>
            <a:pPr marL="342900" indent="-342900"/>
            <a:r>
              <a:rPr lang="en-US" sz="2000">
                <a:cs typeface="Calibri"/>
              </a:rPr>
              <a:t>This is where users will select which pose they want to do</a:t>
            </a:r>
            <a:endParaRPr lang="en-US">
              <a:cs typeface="Calibri" panose="020F0502020204030204"/>
            </a:endParaRPr>
          </a:p>
          <a:p>
            <a:pPr marL="342900" indent="-342900"/>
            <a:r>
              <a:rPr lang="en-US" sz="2000">
                <a:cs typeface="Calibri"/>
              </a:rPr>
              <a:t>Acessed from Main Acitivity</a:t>
            </a:r>
          </a:p>
          <a:p>
            <a:r>
              <a:rPr lang="en-US" sz="2000">
                <a:cs typeface="Calibri"/>
              </a:rPr>
              <a:t>Left Pannel: Image of Pose</a:t>
            </a:r>
          </a:p>
          <a:p>
            <a:r>
              <a:rPr lang="en-US" sz="2000">
                <a:cs typeface="Calibri"/>
              </a:rPr>
              <a:t>Center Pannel: Pose name </a:t>
            </a:r>
          </a:p>
          <a:p>
            <a:r>
              <a:rPr lang="en-US" sz="2000">
                <a:cs typeface="Calibri"/>
              </a:rPr>
              <a:t>Right Pannel: Play and Help buttons</a:t>
            </a:r>
          </a:p>
          <a:p>
            <a:r>
              <a:rPr lang="en-US" sz="2000">
                <a:cs typeface="Calibri"/>
              </a:rPr>
              <a:t>The bottom of the display shows a back button which will allow users to go back to Main Activity</a:t>
            </a:r>
          </a:p>
          <a:p>
            <a:r>
              <a:rPr lang="en-US" sz="2000">
                <a:cs typeface="Calibri"/>
              </a:rPr>
              <a:t>From this activity you can access activity play, help, and go back to main activity </a:t>
            </a:r>
          </a:p>
        </p:txBody>
      </p:sp>
      <p:pic>
        <p:nvPicPr>
          <p:cNvPr id="4" name="Exercise Selection">
            <a:hlinkClick r:id="" action="ppaction://media"/>
            <a:extLst>
              <a:ext uri="{FF2B5EF4-FFF2-40B4-BE49-F238E27FC236}">
                <a16:creationId xmlns:a16="http://schemas.microsoft.com/office/drawing/2014/main" id="{97FCEF75-2C45-4689-B457-FD420D44E1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15088" y="6713062"/>
            <a:ext cx="38806" cy="67028"/>
          </a:xfrm>
          <a:prstGeom prst="rect">
            <a:avLst/>
          </a:prstGeom>
        </p:spPr>
      </p:pic>
    </p:spTree>
    <p:extLst>
      <p:ext uri="{BB962C8B-B14F-4D97-AF65-F5344CB8AC3E}">
        <p14:creationId xmlns:p14="http://schemas.microsoft.com/office/powerpoint/2010/main" val="14006294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7E579E-CCF8-4B94-AD8A-88E680265A33}"/>
              </a:ext>
            </a:extLst>
          </p:cNvPr>
          <p:cNvSpPr>
            <a:spLocks noGrp="1"/>
          </p:cNvSpPr>
          <p:nvPr>
            <p:ph type="title"/>
          </p:nvPr>
        </p:nvSpPr>
        <p:spPr>
          <a:xfrm>
            <a:off x="833002" y="448253"/>
            <a:ext cx="10520702" cy="1325563"/>
          </a:xfrm>
        </p:spPr>
        <p:txBody>
          <a:bodyPr>
            <a:normAutofit/>
          </a:bodyPr>
          <a:lstStyle/>
          <a:p>
            <a:r>
              <a:rPr lang="en-US">
                <a:cs typeface="Calibri Light"/>
              </a:rPr>
              <a:t>Exercise Selection</a:t>
            </a:r>
            <a:endParaRPr lang="en-US"/>
          </a:p>
        </p:txBody>
      </p:sp>
      <p:pic>
        <p:nvPicPr>
          <p:cNvPr id="5" name="Picture 5" descr="A picture containing graphical user interface&#10;&#10;Description automatically generated">
            <a:extLst>
              <a:ext uri="{FF2B5EF4-FFF2-40B4-BE49-F238E27FC236}">
                <a16:creationId xmlns:a16="http://schemas.microsoft.com/office/drawing/2014/main" id="{14C355E8-B9F1-43D0-A8E7-9FF8FDF21C6E}"/>
              </a:ext>
            </a:extLst>
          </p:cNvPr>
          <p:cNvPicPr>
            <a:picLocks noGrp="1" noChangeAspect="1"/>
          </p:cNvPicPr>
          <p:nvPr>
            <p:ph idx="1"/>
          </p:nvPr>
        </p:nvPicPr>
        <p:blipFill>
          <a:blip r:embed="rId4"/>
          <a:stretch>
            <a:fillRect/>
          </a:stretch>
        </p:blipFill>
        <p:spPr>
          <a:xfrm>
            <a:off x="6005761" y="1432378"/>
            <a:ext cx="5211433" cy="4008766"/>
          </a:xfrm>
        </p:spPr>
      </p:pic>
      <p:sp>
        <p:nvSpPr>
          <p:cNvPr id="6" name="TextBox 5">
            <a:extLst>
              <a:ext uri="{FF2B5EF4-FFF2-40B4-BE49-F238E27FC236}">
                <a16:creationId xmlns:a16="http://schemas.microsoft.com/office/drawing/2014/main" id="{EBB85719-06FF-4C14-ADDF-3096818994C4}"/>
              </a:ext>
            </a:extLst>
          </p:cNvPr>
          <p:cNvSpPr txBox="1"/>
          <p:nvPr/>
        </p:nvSpPr>
        <p:spPr>
          <a:xfrm>
            <a:off x="554966" y="2222740"/>
            <a:ext cx="47847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Calibri"/>
              </a:rPr>
              <a:t>Play and help buttons use android::onClick</a:t>
            </a:r>
          </a:p>
          <a:p>
            <a:pPr marL="285750" indent="-285750">
              <a:buFont typeface="Arial" panose="020B0604020202020204" pitchFamily="34" charset="0"/>
              <a:buChar char="•"/>
            </a:pPr>
            <a:r>
              <a:rPr lang="en-US">
                <a:cs typeface="Calibri"/>
              </a:rPr>
              <a:t>Each onclick has its own function </a:t>
            </a:r>
          </a:p>
          <a:p>
            <a:pPr marL="285750" indent="-285750">
              <a:buFont typeface="Arial" panose="020B0604020202020204" pitchFamily="34" charset="0"/>
              <a:buChar char="•"/>
            </a:pPr>
            <a:r>
              <a:rPr lang="en-US">
                <a:ea typeface="+mn-lt"/>
                <a:cs typeface="+mn-lt"/>
              </a:rPr>
              <a:t>Passes intents to Activity Play and Help. </a:t>
            </a:r>
            <a:endParaRPr lang="en-US">
              <a:cs typeface="Calibri"/>
            </a:endParaRPr>
          </a:p>
        </p:txBody>
      </p:sp>
      <p:pic>
        <p:nvPicPr>
          <p:cNvPr id="3" name="Exercise 2">
            <a:hlinkClick r:id="" action="ppaction://media"/>
            <a:extLst>
              <a:ext uri="{FF2B5EF4-FFF2-40B4-BE49-F238E27FC236}">
                <a16:creationId xmlns:a16="http://schemas.microsoft.com/office/drawing/2014/main" id="{EFA5F20F-B928-468E-8BD9-2792EDF8E5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95" y="6751401"/>
            <a:ext cx="81139" cy="67028"/>
          </a:xfrm>
          <a:prstGeom prst="rect">
            <a:avLst/>
          </a:prstGeom>
        </p:spPr>
      </p:pic>
    </p:spTree>
    <p:extLst>
      <p:ext uri="{BB962C8B-B14F-4D97-AF65-F5344CB8AC3E}">
        <p14:creationId xmlns:p14="http://schemas.microsoft.com/office/powerpoint/2010/main" val="461185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002B3F2-8A15-46CC-98B9-2E405110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168544-607B-491A-8601-3087D0FCE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F57E579E-CCF8-4B94-AD8A-88E680265A33}"/>
              </a:ext>
            </a:extLst>
          </p:cNvPr>
          <p:cNvSpPr>
            <a:spLocks noGrp="1"/>
          </p:cNvSpPr>
          <p:nvPr>
            <p:ph type="title"/>
          </p:nvPr>
        </p:nvSpPr>
        <p:spPr>
          <a:xfrm>
            <a:off x="880005" y="180897"/>
            <a:ext cx="2892439" cy="599343"/>
          </a:xfrm>
        </p:spPr>
        <p:txBody>
          <a:bodyPr anchor="b">
            <a:normAutofit/>
          </a:bodyPr>
          <a:lstStyle/>
          <a:p>
            <a:pPr algn="ctr"/>
            <a:r>
              <a:rPr lang="en-US" sz="3200">
                <a:solidFill>
                  <a:schemeClr val="bg1">
                    <a:alpha val="60000"/>
                  </a:schemeClr>
                </a:solidFill>
                <a:cs typeface="Calibri Light"/>
              </a:rPr>
              <a:t>Help</a:t>
            </a:r>
            <a:endParaRPr lang="en-US" sz="3200">
              <a:solidFill>
                <a:schemeClr val="bg1">
                  <a:alpha val="60000"/>
                </a:schemeClr>
              </a:solidFill>
            </a:endParaRPr>
          </a:p>
        </p:txBody>
      </p:sp>
      <p:pic>
        <p:nvPicPr>
          <p:cNvPr id="5" name="Picture 5" descr="Text, letter&#10;&#10;Description automatically generated">
            <a:extLst>
              <a:ext uri="{FF2B5EF4-FFF2-40B4-BE49-F238E27FC236}">
                <a16:creationId xmlns:a16="http://schemas.microsoft.com/office/drawing/2014/main" id="{0C7539E3-F649-4B9C-87CE-939D5AF278FB}"/>
              </a:ext>
            </a:extLst>
          </p:cNvPr>
          <p:cNvPicPr>
            <a:picLocks noGrp="1" noChangeAspect="1"/>
          </p:cNvPicPr>
          <p:nvPr>
            <p:ph idx="1"/>
          </p:nvPr>
        </p:nvPicPr>
        <p:blipFill>
          <a:blip r:embed="rId4"/>
          <a:stretch>
            <a:fillRect/>
          </a:stretch>
        </p:blipFill>
        <p:spPr>
          <a:xfrm>
            <a:off x="5006522" y="252031"/>
            <a:ext cx="3467100" cy="2552700"/>
          </a:xfrm>
        </p:spPr>
      </p:pic>
      <p:pic>
        <p:nvPicPr>
          <p:cNvPr id="6" name="Picture 6">
            <a:extLst>
              <a:ext uri="{FF2B5EF4-FFF2-40B4-BE49-F238E27FC236}">
                <a16:creationId xmlns:a16="http://schemas.microsoft.com/office/drawing/2014/main" id="{02972751-398D-4F38-B8F6-129B04637FE7}"/>
              </a:ext>
            </a:extLst>
          </p:cNvPr>
          <p:cNvPicPr>
            <a:picLocks noChangeAspect="1"/>
          </p:cNvPicPr>
          <p:nvPr/>
        </p:nvPicPr>
        <p:blipFill>
          <a:blip r:embed="rId5"/>
          <a:stretch>
            <a:fillRect/>
          </a:stretch>
        </p:blipFill>
        <p:spPr>
          <a:xfrm>
            <a:off x="8895033" y="250166"/>
            <a:ext cx="2985216" cy="6257026"/>
          </a:xfrm>
          <a:prstGeom prst="rect">
            <a:avLst/>
          </a:prstGeom>
        </p:spPr>
      </p:pic>
      <p:pic>
        <p:nvPicPr>
          <p:cNvPr id="7" name="Picture 8" descr="Text, letter&#10;&#10;Description automatically generated">
            <a:extLst>
              <a:ext uri="{FF2B5EF4-FFF2-40B4-BE49-F238E27FC236}">
                <a16:creationId xmlns:a16="http://schemas.microsoft.com/office/drawing/2014/main" id="{AA9EF946-1C22-4EF9-B72F-ACD2326BEDAE}"/>
              </a:ext>
            </a:extLst>
          </p:cNvPr>
          <p:cNvPicPr>
            <a:picLocks noChangeAspect="1"/>
          </p:cNvPicPr>
          <p:nvPr/>
        </p:nvPicPr>
        <p:blipFill>
          <a:blip r:embed="rId6"/>
          <a:stretch>
            <a:fillRect/>
          </a:stretch>
        </p:blipFill>
        <p:spPr>
          <a:xfrm>
            <a:off x="5414513" y="3052670"/>
            <a:ext cx="2743200" cy="3053038"/>
          </a:xfrm>
          <a:prstGeom prst="rect">
            <a:avLst/>
          </a:prstGeom>
        </p:spPr>
      </p:pic>
      <p:sp>
        <p:nvSpPr>
          <p:cNvPr id="9" name="TextBox 8">
            <a:extLst>
              <a:ext uri="{FF2B5EF4-FFF2-40B4-BE49-F238E27FC236}">
                <a16:creationId xmlns:a16="http://schemas.microsoft.com/office/drawing/2014/main" id="{ED97ADD9-A1AA-459E-BC6C-E9CE9061A2F5}"/>
              </a:ext>
            </a:extLst>
          </p:cNvPr>
          <p:cNvSpPr txBox="1"/>
          <p:nvPr/>
        </p:nvSpPr>
        <p:spPr>
          <a:xfrm>
            <a:off x="698740" y="1805796"/>
            <a:ext cx="33182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cs typeface="Calibri"/>
              </a:rPr>
              <a:t>Gives a discription on how to do each excersice </a:t>
            </a:r>
          </a:p>
          <a:p>
            <a:pPr marL="285750" indent="-285750">
              <a:buFont typeface="Arial"/>
              <a:buChar char="•"/>
            </a:pPr>
            <a:r>
              <a:rPr lang="en-US">
                <a:solidFill>
                  <a:schemeClr val="bg1"/>
                </a:solidFill>
                <a:cs typeface="Calibri"/>
              </a:rPr>
              <a:t>Accessed from Exercise Selection </a:t>
            </a:r>
          </a:p>
          <a:p>
            <a:pPr marL="285750" indent="-285750">
              <a:buFont typeface="Arial"/>
              <a:buChar char="•"/>
            </a:pPr>
            <a:r>
              <a:rPr lang="en-US">
                <a:solidFill>
                  <a:schemeClr val="bg1"/>
                </a:solidFill>
                <a:cs typeface="Calibri"/>
              </a:rPr>
              <a:t>Uses intents to diplay the correct iformation </a:t>
            </a:r>
          </a:p>
          <a:p>
            <a:pPr marL="285750" indent="-285750">
              <a:buFont typeface="Arial"/>
              <a:buChar char="•"/>
            </a:pPr>
            <a:r>
              <a:rPr lang="en-US">
                <a:solidFill>
                  <a:schemeClr val="bg1"/>
                </a:solidFill>
                <a:cs typeface="Calibri"/>
              </a:rPr>
              <a:t>Is a scroll view</a:t>
            </a:r>
          </a:p>
        </p:txBody>
      </p:sp>
      <p:pic>
        <p:nvPicPr>
          <p:cNvPr id="4" name="Help">
            <a:hlinkClick r:id="" action="ppaction://media"/>
            <a:extLst>
              <a:ext uri="{FF2B5EF4-FFF2-40B4-BE49-F238E27FC236}">
                <a16:creationId xmlns:a16="http://schemas.microsoft.com/office/drawing/2014/main" id="{3E33279D-CEEE-401A-9918-675ACCADC05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3948" y="6749138"/>
            <a:ext cx="52917" cy="59973"/>
          </a:xfrm>
          <a:prstGeom prst="rect">
            <a:avLst/>
          </a:prstGeom>
        </p:spPr>
      </p:pic>
    </p:spTree>
    <p:extLst>
      <p:ext uri="{BB962C8B-B14F-4D97-AF65-F5344CB8AC3E}">
        <p14:creationId xmlns:p14="http://schemas.microsoft.com/office/powerpoint/2010/main" val="367296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7E579E-CCF8-4B94-AD8A-88E680265A33}"/>
              </a:ext>
            </a:extLst>
          </p:cNvPr>
          <p:cNvSpPr>
            <a:spLocks noGrp="1"/>
          </p:cNvSpPr>
          <p:nvPr>
            <p:ph type="title"/>
          </p:nvPr>
        </p:nvSpPr>
        <p:spPr>
          <a:xfrm>
            <a:off x="804672" y="640263"/>
            <a:ext cx="5157216" cy="1344975"/>
          </a:xfrm>
        </p:spPr>
        <p:txBody>
          <a:bodyPr vert="horz" lIns="91440" tIns="45720" rIns="91440" bIns="45720" rtlCol="0" anchor="ctr">
            <a:normAutofit/>
          </a:bodyPr>
          <a:lstStyle/>
          <a:p>
            <a:r>
              <a:rPr lang="en-US" sz="4000"/>
              <a:t>Activity Play</a:t>
            </a:r>
            <a:endParaRPr lang="en-US" sz="4000" kern="1200">
              <a:latin typeface="+mj-lt"/>
              <a:ea typeface="+mj-ea"/>
              <a:cs typeface="+mj-cs"/>
            </a:endParaRPr>
          </a:p>
        </p:txBody>
      </p:sp>
      <p:sp>
        <p:nvSpPr>
          <p:cNvPr id="5" name="TextBox 4">
            <a:extLst>
              <a:ext uri="{FF2B5EF4-FFF2-40B4-BE49-F238E27FC236}">
                <a16:creationId xmlns:a16="http://schemas.microsoft.com/office/drawing/2014/main" id="{20533B39-01B0-439C-BB88-9E26C465FF6F}"/>
              </a:ext>
            </a:extLst>
          </p:cNvPr>
          <p:cNvSpPr txBox="1"/>
          <p:nvPr/>
        </p:nvSpPr>
        <p:spPr>
          <a:xfrm>
            <a:off x="451550" y="1805812"/>
            <a:ext cx="5807703" cy="37730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Main aspect of app</a:t>
            </a:r>
          </a:p>
          <a:p>
            <a:pPr marL="285750" indent="-228600">
              <a:lnSpc>
                <a:spcPct val="90000"/>
              </a:lnSpc>
              <a:spcAft>
                <a:spcPts val="600"/>
              </a:spcAft>
              <a:buFont typeface="Arial" panose="020B0604020202020204" pitchFamily="34" charset="0"/>
              <a:buChar char="•"/>
            </a:pPr>
            <a:r>
              <a:rPr lang="en-US" sz="2000"/>
              <a:t>Measures sensor readings whenever they change</a:t>
            </a:r>
          </a:p>
          <a:p>
            <a:pPr marL="742950" lvl="1" indent="-228600">
              <a:lnSpc>
                <a:spcPct val="90000"/>
              </a:lnSpc>
              <a:spcAft>
                <a:spcPts val="600"/>
              </a:spcAft>
              <a:buFont typeface="Arial" panose="020B0604020202020204" pitchFamily="34" charset="0"/>
              <a:buChar char="•"/>
            </a:pPr>
            <a:r>
              <a:rPr lang="en-US" sz="2000"/>
              <a:t>Combination of accelerometer and magnetometer</a:t>
            </a:r>
          </a:p>
          <a:p>
            <a:pPr marL="285750" indent="-228600">
              <a:lnSpc>
                <a:spcPct val="90000"/>
              </a:lnSpc>
              <a:spcAft>
                <a:spcPts val="600"/>
              </a:spcAft>
              <a:buFont typeface="Arial" panose="020B0604020202020204" pitchFamily="34" charset="0"/>
              <a:buChar char="•"/>
            </a:pPr>
            <a:r>
              <a:rPr lang="en-US" sz="2000"/>
              <a:t>Once the timer ends, data is pushed to firebase</a:t>
            </a:r>
          </a:p>
          <a:p>
            <a:pPr marL="742950" lvl="1" indent="-228600">
              <a:lnSpc>
                <a:spcPct val="90000"/>
              </a:lnSpc>
              <a:spcAft>
                <a:spcPts val="600"/>
              </a:spcAft>
              <a:buFont typeface="Arial" panose="020B0604020202020204" pitchFamily="34" charset="0"/>
              <a:buChar char="•"/>
            </a:pPr>
            <a:r>
              <a:rPr lang="en-US" sz="2000"/>
              <a:t>Timer has a default of 10 seconds unless a "goal" is set</a:t>
            </a:r>
          </a:p>
          <a:p>
            <a:pPr marL="285750" indent="-228600">
              <a:lnSpc>
                <a:spcPct val="90000"/>
              </a:lnSpc>
              <a:spcAft>
                <a:spcPts val="600"/>
              </a:spcAft>
              <a:buFont typeface="Arial" panose="020B0604020202020204" pitchFamily="34" charset="0"/>
              <a:buChar char="•"/>
            </a:pPr>
            <a:r>
              <a:rPr lang="en-US" sz="2000"/>
              <a:t>Play button begins exercise, stop button ends activity and sends you back to the exercise selection screen</a:t>
            </a:r>
          </a:p>
        </p:txBody>
      </p:sp>
      <p:pic>
        <p:nvPicPr>
          <p:cNvPr id="4" name="Picture 4" descr="A picture containing icon&#10;&#10;Description automatically generated">
            <a:extLst>
              <a:ext uri="{FF2B5EF4-FFF2-40B4-BE49-F238E27FC236}">
                <a16:creationId xmlns:a16="http://schemas.microsoft.com/office/drawing/2014/main" id="{04636D84-70C6-4D5C-9377-D4694DA72C32}"/>
              </a:ext>
            </a:extLst>
          </p:cNvPr>
          <p:cNvPicPr>
            <a:picLocks noGrp="1" noChangeAspect="1"/>
          </p:cNvPicPr>
          <p:nvPr>
            <p:ph idx="1"/>
          </p:nvPr>
        </p:nvPicPr>
        <p:blipFill>
          <a:blip r:embed="rId4"/>
          <a:stretch>
            <a:fillRect/>
          </a:stretch>
        </p:blipFill>
        <p:spPr>
          <a:xfrm>
            <a:off x="8005135" y="484632"/>
            <a:ext cx="2665977" cy="5733287"/>
          </a:xfrm>
          <a:prstGeom prst="rect">
            <a:avLst/>
          </a:prstGeom>
        </p:spPr>
      </p:pic>
      <p:pic>
        <p:nvPicPr>
          <p:cNvPr id="6" name="activityplay1">
            <a:hlinkClick r:id="" action="ppaction://media"/>
            <a:extLst>
              <a:ext uri="{FF2B5EF4-FFF2-40B4-BE49-F238E27FC236}">
                <a16:creationId xmlns:a16="http://schemas.microsoft.com/office/drawing/2014/main" id="{1C1B0030-2A8B-45B2-BEEA-064AE756A5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951" y="6676103"/>
            <a:ext cx="32235" cy="96220"/>
          </a:xfrm>
          <a:prstGeom prst="rect">
            <a:avLst/>
          </a:prstGeom>
        </p:spPr>
      </p:pic>
    </p:spTree>
    <p:extLst>
      <p:ext uri="{BB962C8B-B14F-4D97-AF65-F5344CB8AC3E}">
        <p14:creationId xmlns:p14="http://schemas.microsoft.com/office/powerpoint/2010/main" val="40938178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3D50-884B-430A-A800-6F603FFD1BDE}"/>
              </a:ext>
            </a:extLst>
          </p:cNvPr>
          <p:cNvSpPr>
            <a:spLocks noGrp="1"/>
          </p:cNvSpPr>
          <p:nvPr>
            <p:ph type="title"/>
          </p:nvPr>
        </p:nvSpPr>
        <p:spPr>
          <a:xfrm>
            <a:off x="838200" y="723578"/>
            <a:ext cx="4595071" cy="1645501"/>
          </a:xfrm>
        </p:spPr>
        <p:txBody>
          <a:bodyPr vert="horz" lIns="91440" tIns="45720" rIns="91440" bIns="45720" rtlCol="0" anchor="ctr">
            <a:normAutofit/>
          </a:bodyPr>
          <a:lstStyle/>
          <a:p>
            <a:r>
              <a:rPr lang="en-US"/>
              <a:t>Activity Play</a:t>
            </a:r>
          </a:p>
        </p:txBody>
      </p:sp>
      <p:sp>
        <p:nvSpPr>
          <p:cNvPr id="5" name="TextBox 4">
            <a:extLst>
              <a:ext uri="{FF2B5EF4-FFF2-40B4-BE49-F238E27FC236}">
                <a16:creationId xmlns:a16="http://schemas.microsoft.com/office/drawing/2014/main" id="{2C0FF39B-4B32-4976-B21C-049D9EDA9036}"/>
              </a:ext>
            </a:extLst>
          </p:cNvPr>
          <p:cNvSpPr txBox="1"/>
          <p:nvPr/>
        </p:nvSpPr>
        <p:spPr>
          <a:xfrm>
            <a:off x="622979" y="2081421"/>
            <a:ext cx="5122766" cy="36284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1600"/>
              <a:t>Once play is hit, the app begins listening to sensors</a:t>
            </a:r>
            <a:endParaRPr lang="en-US" sz="1600">
              <a:cs typeface="Calibri"/>
            </a:endParaRPr>
          </a:p>
          <a:p>
            <a:pPr marL="285750" indent="-228600">
              <a:lnSpc>
                <a:spcPct val="90000"/>
              </a:lnSpc>
              <a:spcAft>
                <a:spcPts val="600"/>
              </a:spcAft>
              <a:buFont typeface="Arial" panose="020B0604020202020204" pitchFamily="34" charset="0"/>
              <a:buChar char="•"/>
            </a:pPr>
            <a:r>
              <a:rPr lang="en-US" sz="1600"/>
              <a:t>The combination of accelerometer + magnetometer gives the orientation(pitch, roll, azimuth) of the phone</a:t>
            </a:r>
            <a:endParaRPr lang="en-US" sz="1600">
              <a:cs typeface="Calibri"/>
            </a:endParaRPr>
          </a:p>
          <a:p>
            <a:pPr marL="285750" indent="-228600">
              <a:lnSpc>
                <a:spcPct val="90000"/>
              </a:lnSpc>
              <a:spcAft>
                <a:spcPts val="600"/>
              </a:spcAft>
              <a:buFont typeface="Arial" panose="020B0604020202020204" pitchFamily="34" charset="0"/>
              <a:buChar char="•"/>
            </a:pPr>
            <a:r>
              <a:rPr lang="en-US" sz="1600"/>
              <a:t>Activity checks to see if orientation is in range depending on exercise</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If not in range, the phone tells the user by turning red</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Returns to white upon correction</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Done for a specified time through a countdown timer</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Adds to a counter if sensor is in range to find overall stability</a:t>
            </a:r>
            <a:endParaRPr lang="en-US" sz="1600">
              <a:cs typeface="Calibri"/>
            </a:endParaRPr>
          </a:p>
          <a:p>
            <a:pPr marL="1200150" lvl="2" indent="-228600">
              <a:lnSpc>
                <a:spcPct val="90000"/>
              </a:lnSpc>
              <a:spcAft>
                <a:spcPts val="600"/>
              </a:spcAft>
              <a:buFont typeface="Arial" panose="020B0604020202020204" pitchFamily="34" charset="0"/>
              <a:buChar char="•"/>
            </a:pPr>
            <a:r>
              <a:rPr lang="en-US" sz="1600"/>
              <a:t>Stability/time is stored firebase for statistics</a:t>
            </a:r>
            <a:endParaRPr lang="en-US" sz="1600">
              <a:cs typeface="Calibri"/>
            </a:endParaRPr>
          </a:p>
        </p:txBody>
      </p:sp>
      <p:sp>
        <p:nvSpPr>
          <p:cNvPr id="35" name="Rectangle 34">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4" descr="A picture containing icon&#10;&#10;Description automatically generated">
            <a:extLst>
              <a:ext uri="{FF2B5EF4-FFF2-40B4-BE49-F238E27FC236}">
                <a16:creationId xmlns:a16="http://schemas.microsoft.com/office/drawing/2014/main" id="{58CD837A-437D-485F-8458-D8E38FE96FB0}"/>
              </a:ext>
            </a:extLst>
          </p:cNvPr>
          <p:cNvPicPr>
            <a:picLocks noGrp="1" noChangeAspect="1"/>
          </p:cNvPicPr>
          <p:nvPr>
            <p:ph idx="1"/>
          </p:nvPr>
        </p:nvPicPr>
        <p:blipFill>
          <a:blip r:embed="rId4"/>
          <a:stretch>
            <a:fillRect/>
          </a:stretch>
        </p:blipFill>
        <p:spPr>
          <a:xfrm>
            <a:off x="6966060" y="321734"/>
            <a:ext cx="1274013" cy="2739814"/>
          </a:xfrm>
          <a:prstGeom prst="rect">
            <a:avLst/>
          </a:prstGeom>
        </p:spPr>
      </p:pic>
      <p:sp>
        <p:nvSpPr>
          <p:cNvPr id="41" name="Rectangle 40">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2" descr="A picture containing icon&#10;&#10;Description automatically generated">
            <a:extLst>
              <a:ext uri="{FF2B5EF4-FFF2-40B4-BE49-F238E27FC236}">
                <a16:creationId xmlns:a16="http://schemas.microsoft.com/office/drawing/2014/main" id="{B23D3F87-54F7-4E27-BE77-F39F35E1DCE0}"/>
              </a:ext>
            </a:extLst>
          </p:cNvPr>
          <p:cNvPicPr>
            <a:picLocks noChangeAspect="1"/>
          </p:cNvPicPr>
          <p:nvPr/>
        </p:nvPicPr>
        <p:blipFill>
          <a:blip r:embed="rId5"/>
          <a:stretch>
            <a:fillRect/>
          </a:stretch>
        </p:blipFill>
        <p:spPr>
          <a:xfrm>
            <a:off x="10037653" y="321734"/>
            <a:ext cx="1294561" cy="2739814"/>
          </a:xfrm>
          <a:prstGeom prst="rect">
            <a:avLst/>
          </a:prstGeom>
        </p:spPr>
      </p:pic>
      <p:pic>
        <p:nvPicPr>
          <p:cNvPr id="13" name="Picture 14">
            <a:extLst>
              <a:ext uri="{FF2B5EF4-FFF2-40B4-BE49-F238E27FC236}">
                <a16:creationId xmlns:a16="http://schemas.microsoft.com/office/drawing/2014/main" id="{040C7A1E-E629-4357-A3E7-EDD8E3D10D11}"/>
              </a:ext>
            </a:extLst>
          </p:cNvPr>
          <p:cNvPicPr>
            <a:picLocks noChangeAspect="1"/>
          </p:cNvPicPr>
          <p:nvPr/>
        </p:nvPicPr>
        <p:blipFill>
          <a:blip r:embed="rId6"/>
          <a:stretch>
            <a:fillRect/>
          </a:stretch>
        </p:blipFill>
        <p:spPr>
          <a:xfrm>
            <a:off x="8536024" y="3796452"/>
            <a:ext cx="1215951" cy="2559898"/>
          </a:xfrm>
          <a:prstGeom prst="rect">
            <a:avLst/>
          </a:prstGeom>
        </p:spPr>
      </p:pic>
      <p:sp>
        <p:nvSpPr>
          <p:cNvPr id="24" name="Arrow: Right 23">
            <a:extLst>
              <a:ext uri="{FF2B5EF4-FFF2-40B4-BE49-F238E27FC236}">
                <a16:creationId xmlns:a16="http://schemas.microsoft.com/office/drawing/2014/main" id="{5AA36A63-F816-4595-B5FE-565A5B0CEE05}"/>
              </a:ext>
            </a:extLst>
          </p:cNvPr>
          <p:cNvSpPr/>
          <p:nvPr/>
        </p:nvSpPr>
        <p:spPr>
          <a:xfrm>
            <a:off x="8652472" y="638165"/>
            <a:ext cx="975731" cy="483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23B7A0DF-328B-4746-B267-0E31F74A3DF8}"/>
              </a:ext>
            </a:extLst>
          </p:cNvPr>
          <p:cNvSpPr/>
          <p:nvPr/>
        </p:nvSpPr>
        <p:spPr>
          <a:xfrm>
            <a:off x="8655957" y="1998381"/>
            <a:ext cx="975731" cy="4832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FD3008A1-DBCA-485C-B1E6-3C4C62525BAE}"/>
              </a:ext>
            </a:extLst>
          </p:cNvPr>
          <p:cNvSpPr/>
          <p:nvPr/>
        </p:nvSpPr>
        <p:spPr>
          <a:xfrm rot="19200000">
            <a:off x="7754037" y="3093124"/>
            <a:ext cx="483219" cy="975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427F5964-82AF-4EEB-9AC4-805CDAE823ED}"/>
              </a:ext>
            </a:extLst>
          </p:cNvPr>
          <p:cNvSpPr/>
          <p:nvPr/>
        </p:nvSpPr>
        <p:spPr>
          <a:xfrm rot="2460000">
            <a:off x="10043521" y="3161658"/>
            <a:ext cx="483219" cy="975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ctivityplay2">
            <a:hlinkClick r:id="" action="ppaction://media"/>
            <a:extLst>
              <a:ext uri="{FF2B5EF4-FFF2-40B4-BE49-F238E27FC236}">
                <a16:creationId xmlns:a16="http://schemas.microsoft.com/office/drawing/2014/main" id="{C26017FF-EB30-4BA6-B427-DA8D71456A1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035" y="6705187"/>
            <a:ext cx="49686" cy="102037"/>
          </a:xfrm>
          <a:prstGeom prst="rect">
            <a:avLst/>
          </a:prstGeom>
        </p:spPr>
      </p:pic>
    </p:spTree>
    <p:extLst>
      <p:ext uri="{BB962C8B-B14F-4D97-AF65-F5344CB8AC3E}">
        <p14:creationId xmlns:p14="http://schemas.microsoft.com/office/powerpoint/2010/main" val="1812154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remove"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7E579E-CCF8-4B94-AD8A-88E680265A33}"/>
              </a:ext>
            </a:extLst>
          </p:cNvPr>
          <p:cNvSpPr>
            <a:spLocks noGrp="1"/>
          </p:cNvSpPr>
          <p:nvPr>
            <p:ph type="title"/>
          </p:nvPr>
        </p:nvSpPr>
        <p:spPr>
          <a:xfrm>
            <a:off x="4384039" y="365125"/>
            <a:ext cx="7164493" cy="1325563"/>
          </a:xfrm>
        </p:spPr>
        <p:txBody>
          <a:bodyPr>
            <a:normAutofit/>
          </a:bodyPr>
          <a:lstStyle/>
          <a:p>
            <a:r>
              <a:rPr lang="en-US">
                <a:cs typeface="Calibri Light"/>
              </a:rPr>
              <a:t>Stat Selection</a:t>
            </a:r>
            <a:endParaRPr lang="en-US"/>
          </a:p>
        </p:txBody>
      </p:sp>
      <p:sp>
        <p:nvSpPr>
          <p:cNvPr id="8" name="Content Placeholder 7">
            <a:extLst>
              <a:ext uri="{FF2B5EF4-FFF2-40B4-BE49-F238E27FC236}">
                <a16:creationId xmlns:a16="http://schemas.microsoft.com/office/drawing/2014/main" id="{0E886C8A-6B18-42A3-BB9A-EBDAAB32F1AB}"/>
              </a:ext>
            </a:extLst>
          </p:cNvPr>
          <p:cNvSpPr>
            <a:spLocks noGrp="1"/>
          </p:cNvSpPr>
          <p:nvPr>
            <p:ph idx="1"/>
          </p:nvPr>
        </p:nvSpPr>
        <p:spPr>
          <a:xfrm>
            <a:off x="4387515" y="2022601"/>
            <a:ext cx="7161017" cy="4154361"/>
          </a:xfrm>
        </p:spPr>
        <p:txBody>
          <a:bodyPr vert="horz" lIns="91440" tIns="45720" rIns="91440" bIns="45720" rtlCol="0" anchor="t">
            <a:normAutofit/>
          </a:bodyPr>
          <a:lstStyle/>
          <a:p>
            <a:r>
              <a:rPr lang="en-US" sz="2000">
                <a:ea typeface="+mn-lt"/>
                <a:cs typeface="+mn-lt"/>
              </a:rPr>
              <a:t>This is where users set goals and view stats</a:t>
            </a:r>
            <a:endParaRPr lang="en-US">
              <a:ea typeface="+mn-lt"/>
              <a:cs typeface="+mn-lt"/>
            </a:endParaRPr>
          </a:p>
          <a:p>
            <a:r>
              <a:rPr lang="en-US" sz="2000">
                <a:ea typeface="+mn-lt"/>
                <a:cs typeface="+mn-lt"/>
              </a:rPr>
              <a:t>Accessed from Main Activity </a:t>
            </a:r>
          </a:p>
          <a:p>
            <a:r>
              <a:rPr lang="en-US" sz="2000">
                <a:ea typeface="+mn-lt"/>
                <a:cs typeface="+mn-lt"/>
              </a:rPr>
              <a:t>Left Pannel: Image of Pose</a:t>
            </a:r>
            <a:endParaRPr lang="en-US">
              <a:cs typeface="Calibri"/>
            </a:endParaRPr>
          </a:p>
          <a:p>
            <a:r>
              <a:rPr lang="en-US" sz="2000">
                <a:ea typeface="+mn-lt"/>
                <a:cs typeface="+mn-lt"/>
              </a:rPr>
              <a:t>Center Pannel: Navigate to View Stats</a:t>
            </a:r>
          </a:p>
          <a:p>
            <a:r>
              <a:rPr lang="en-US" sz="2000">
                <a:ea typeface="+mn-lt"/>
                <a:cs typeface="+mn-lt"/>
              </a:rPr>
              <a:t>Right Pannel: Navigate to Set Goals</a:t>
            </a:r>
          </a:p>
          <a:p>
            <a:r>
              <a:rPr lang="en-US" sz="2000">
                <a:ea typeface="+mn-lt"/>
                <a:cs typeface="+mn-lt"/>
              </a:rPr>
              <a:t>The bottom of the display shows a back button which will allow users to go back to Main Activity</a:t>
            </a:r>
          </a:p>
          <a:p>
            <a:r>
              <a:rPr lang="en-US" sz="2000">
                <a:ea typeface="+mn-lt"/>
                <a:cs typeface="+mn-lt"/>
              </a:rPr>
              <a:t>From this activity you can access Set Goals, Stat View, as well as go back to Main Activity </a:t>
            </a:r>
            <a:endParaRPr lang="en-US" sz="2000">
              <a:cs typeface="Calibri" panose="020F0502020204030204"/>
            </a:endParaRPr>
          </a:p>
        </p:txBody>
      </p:sp>
      <p:pic>
        <p:nvPicPr>
          <p:cNvPr id="3" name="Picture 4">
            <a:extLst>
              <a:ext uri="{FF2B5EF4-FFF2-40B4-BE49-F238E27FC236}">
                <a16:creationId xmlns:a16="http://schemas.microsoft.com/office/drawing/2014/main" id="{F97A3AC1-D87B-4D2B-B40B-377ACAA8562B}"/>
              </a:ext>
            </a:extLst>
          </p:cNvPr>
          <p:cNvPicPr>
            <a:picLocks noChangeAspect="1"/>
          </p:cNvPicPr>
          <p:nvPr/>
        </p:nvPicPr>
        <p:blipFill>
          <a:blip r:embed="rId4"/>
          <a:stretch>
            <a:fillRect/>
          </a:stretch>
        </p:blipFill>
        <p:spPr>
          <a:xfrm>
            <a:off x="787682" y="365184"/>
            <a:ext cx="2852859" cy="6098875"/>
          </a:xfrm>
          <a:prstGeom prst="rect">
            <a:avLst/>
          </a:prstGeom>
        </p:spPr>
      </p:pic>
      <p:pic>
        <p:nvPicPr>
          <p:cNvPr id="4" name="Stat Selection">
            <a:hlinkClick r:id="" action="ppaction://media"/>
            <a:extLst>
              <a:ext uri="{FF2B5EF4-FFF2-40B4-BE49-F238E27FC236}">
                <a16:creationId xmlns:a16="http://schemas.microsoft.com/office/drawing/2014/main" id="{F762C9F5-6251-4838-BCDF-E5E18BB4C7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95942" y="6727173"/>
            <a:ext cx="52917" cy="38806"/>
          </a:xfrm>
          <a:prstGeom prst="rect">
            <a:avLst/>
          </a:prstGeom>
        </p:spPr>
      </p:pic>
    </p:spTree>
    <p:extLst>
      <p:ext uri="{BB962C8B-B14F-4D97-AF65-F5344CB8AC3E}">
        <p14:creationId xmlns:p14="http://schemas.microsoft.com/office/powerpoint/2010/main" val="12062815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7E579E-CCF8-4B94-AD8A-88E680265A33}"/>
              </a:ext>
            </a:extLst>
          </p:cNvPr>
          <p:cNvSpPr>
            <a:spLocks noGrp="1"/>
          </p:cNvSpPr>
          <p:nvPr>
            <p:ph type="title"/>
          </p:nvPr>
        </p:nvSpPr>
        <p:spPr>
          <a:xfrm>
            <a:off x="804672" y="640263"/>
            <a:ext cx="5157216" cy="1344975"/>
          </a:xfrm>
        </p:spPr>
        <p:txBody>
          <a:bodyPr vert="horz" lIns="91440" tIns="45720" rIns="91440" bIns="45720" rtlCol="0" anchor="ctr">
            <a:normAutofit/>
          </a:bodyPr>
          <a:lstStyle/>
          <a:p>
            <a:r>
              <a:rPr lang="en-US" sz="4000" kern="1200">
                <a:solidFill>
                  <a:schemeClr val="tx1"/>
                </a:solidFill>
                <a:latin typeface="+mj-lt"/>
                <a:ea typeface="+mj-ea"/>
                <a:cs typeface="+mj-cs"/>
              </a:rPr>
              <a:t>Stat View</a:t>
            </a:r>
          </a:p>
        </p:txBody>
      </p:sp>
      <p:sp>
        <p:nvSpPr>
          <p:cNvPr id="4" name="TextBox 3">
            <a:extLst>
              <a:ext uri="{FF2B5EF4-FFF2-40B4-BE49-F238E27FC236}">
                <a16:creationId xmlns:a16="http://schemas.microsoft.com/office/drawing/2014/main" id="{C3D9E19B-1B16-44A2-8357-A622E67948FF}"/>
              </a:ext>
            </a:extLst>
          </p:cNvPr>
          <p:cNvSpPr txBox="1"/>
          <p:nvPr/>
        </p:nvSpPr>
        <p:spPr>
          <a:xfrm>
            <a:off x="804672" y="2121763"/>
            <a:ext cx="5157216" cy="37730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700"/>
              <a:t>Shows statistics for the selected exercise from past exercises </a:t>
            </a:r>
          </a:p>
          <a:p>
            <a:pPr marL="285750" indent="-228600">
              <a:lnSpc>
                <a:spcPct val="90000"/>
              </a:lnSpc>
              <a:spcAft>
                <a:spcPts val="600"/>
              </a:spcAft>
              <a:buFont typeface="Arial" panose="020B0604020202020204" pitchFamily="34" charset="0"/>
              <a:buChar char="•"/>
            </a:pPr>
            <a:r>
              <a:rPr lang="en-US" sz="1700"/>
              <a:t>Is accessed from Stat Selection </a:t>
            </a:r>
          </a:p>
          <a:p>
            <a:pPr marL="285750" indent="-228600">
              <a:lnSpc>
                <a:spcPct val="90000"/>
              </a:lnSpc>
              <a:spcAft>
                <a:spcPts val="600"/>
              </a:spcAft>
              <a:buFont typeface="Arial" panose="020B0604020202020204" pitchFamily="34" charset="0"/>
              <a:buChar char="•"/>
            </a:pPr>
            <a:r>
              <a:rPr lang="en-US" sz="1700"/>
              <a:t>Top Section</a:t>
            </a:r>
          </a:p>
          <a:p>
            <a:pPr marL="742950" lvl="1" indent="-228600">
              <a:lnSpc>
                <a:spcPct val="90000"/>
              </a:lnSpc>
              <a:spcAft>
                <a:spcPts val="600"/>
              </a:spcAft>
              <a:buFont typeface="Arial" panose="020B0604020202020204" pitchFamily="34" charset="0"/>
              <a:buChar char="•"/>
            </a:pPr>
            <a:r>
              <a:rPr lang="en-US" sz="1700"/>
              <a:t>Accuracy of Pose: Average, Last</a:t>
            </a:r>
          </a:p>
          <a:p>
            <a:pPr marL="742950" lvl="1" indent="-228600">
              <a:lnSpc>
                <a:spcPct val="90000"/>
              </a:lnSpc>
              <a:spcAft>
                <a:spcPts val="600"/>
              </a:spcAft>
              <a:buFont typeface="Arial" panose="020B0604020202020204" pitchFamily="34" charset="0"/>
              <a:buChar char="•"/>
            </a:pPr>
            <a:r>
              <a:rPr lang="en-US" sz="1700"/>
              <a:t>Current Goal</a:t>
            </a:r>
          </a:p>
          <a:p>
            <a:pPr marL="285750" indent="-228600">
              <a:lnSpc>
                <a:spcPct val="90000"/>
              </a:lnSpc>
              <a:spcAft>
                <a:spcPts val="600"/>
              </a:spcAft>
              <a:buFont typeface="Arial" panose="020B0604020202020204" pitchFamily="34" charset="0"/>
              <a:buChar char="•"/>
            </a:pPr>
            <a:r>
              <a:rPr lang="en-US" sz="1700"/>
              <a:t>Middle Section</a:t>
            </a:r>
          </a:p>
          <a:p>
            <a:pPr marL="742950" lvl="1" indent="-228600">
              <a:lnSpc>
                <a:spcPct val="90000"/>
              </a:lnSpc>
              <a:spcAft>
                <a:spcPts val="600"/>
              </a:spcAft>
              <a:buFont typeface="Arial" panose="020B0604020202020204" pitchFamily="34" charset="0"/>
              <a:buChar char="•"/>
            </a:pPr>
            <a:r>
              <a:rPr lang="en-US" sz="1700"/>
              <a:t>Percentage </a:t>
            </a:r>
          </a:p>
          <a:p>
            <a:pPr marL="742950" lvl="1" indent="-228600">
              <a:lnSpc>
                <a:spcPct val="90000"/>
              </a:lnSpc>
              <a:spcAft>
                <a:spcPts val="600"/>
              </a:spcAft>
              <a:buFont typeface="Arial" panose="020B0604020202020204" pitchFamily="34" charset="0"/>
              <a:buChar char="•"/>
            </a:pPr>
            <a:r>
              <a:rPr lang="en-US" sz="1700"/>
              <a:t>Overall Times Completed</a:t>
            </a:r>
          </a:p>
          <a:p>
            <a:pPr marL="742950" lvl="1" indent="-228600">
              <a:lnSpc>
                <a:spcPct val="90000"/>
              </a:lnSpc>
              <a:spcAft>
                <a:spcPts val="600"/>
              </a:spcAft>
              <a:buFont typeface="Arial" panose="020B0604020202020204" pitchFamily="34" charset="0"/>
              <a:buChar char="•"/>
            </a:pPr>
            <a:r>
              <a:rPr lang="en-US" sz="1700"/>
              <a:t>Pie Chart </a:t>
            </a:r>
          </a:p>
          <a:p>
            <a:pPr marL="285750" indent="-228600">
              <a:lnSpc>
                <a:spcPct val="90000"/>
              </a:lnSpc>
              <a:spcAft>
                <a:spcPts val="600"/>
              </a:spcAft>
              <a:buFont typeface="Arial" panose="020B0604020202020204" pitchFamily="34" charset="0"/>
              <a:buChar char="•"/>
            </a:pPr>
            <a:r>
              <a:rPr lang="en-US" sz="1700"/>
              <a:t>Bottom Section </a:t>
            </a:r>
          </a:p>
          <a:p>
            <a:pPr marL="742950" lvl="1" indent="-228600">
              <a:lnSpc>
                <a:spcPct val="90000"/>
              </a:lnSpc>
              <a:spcAft>
                <a:spcPts val="600"/>
              </a:spcAft>
              <a:buFont typeface="Arial" panose="020B0604020202020204" pitchFamily="34" charset="0"/>
              <a:buChar char="•"/>
            </a:pPr>
            <a:r>
              <a:rPr lang="en-US" sz="1700"/>
              <a:t>Line graph with sensor readings over time</a:t>
            </a:r>
          </a:p>
        </p:txBody>
      </p:sp>
      <p:pic>
        <p:nvPicPr>
          <p:cNvPr id="5" name="Picture 5" descr="Chart, pie chart&#10;&#10;Description automatically generated">
            <a:extLst>
              <a:ext uri="{FF2B5EF4-FFF2-40B4-BE49-F238E27FC236}">
                <a16:creationId xmlns:a16="http://schemas.microsoft.com/office/drawing/2014/main" id="{B2492237-09FF-437F-A00E-0799C6FECFD9}"/>
              </a:ext>
            </a:extLst>
          </p:cNvPr>
          <p:cNvPicPr>
            <a:picLocks noChangeAspect="1"/>
          </p:cNvPicPr>
          <p:nvPr/>
        </p:nvPicPr>
        <p:blipFill>
          <a:blip r:embed="rId4"/>
          <a:stretch>
            <a:fillRect/>
          </a:stretch>
        </p:blipFill>
        <p:spPr>
          <a:xfrm>
            <a:off x="7818052" y="110821"/>
            <a:ext cx="3040143" cy="6825966"/>
          </a:xfrm>
          <a:prstGeom prst="rect">
            <a:avLst/>
          </a:prstGeom>
        </p:spPr>
      </p:pic>
      <p:pic>
        <p:nvPicPr>
          <p:cNvPr id="3" name="Stat View">
            <a:hlinkClick r:id="" action="ppaction://media"/>
            <a:extLst>
              <a:ext uri="{FF2B5EF4-FFF2-40B4-BE49-F238E27FC236}">
                <a16:creationId xmlns:a16="http://schemas.microsoft.com/office/drawing/2014/main" id="{CCB36662-EED8-485F-83D6-61BA4DF3A9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657" y="6684573"/>
            <a:ext cx="45862" cy="67028"/>
          </a:xfrm>
          <a:prstGeom prst="rect">
            <a:avLst/>
          </a:prstGeom>
        </p:spPr>
      </p:pic>
    </p:spTree>
    <p:extLst>
      <p:ext uri="{BB962C8B-B14F-4D97-AF65-F5344CB8AC3E}">
        <p14:creationId xmlns:p14="http://schemas.microsoft.com/office/powerpoint/2010/main" val="12301643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9490F3-58B8-4CB0-9F9B-8F7D754D9ABA}"/>
              </a:ext>
            </a:extLst>
          </p:cNvPr>
          <p:cNvSpPr>
            <a:spLocks noGrp="1"/>
          </p:cNvSpPr>
          <p:nvPr>
            <p:ph type="title"/>
          </p:nvPr>
        </p:nvSpPr>
        <p:spPr>
          <a:xfrm>
            <a:off x="1887746" y="451389"/>
            <a:ext cx="2841377" cy="1109903"/>
          </a:xfrm>
        </p:spPr>
        <p:txBody>
          <a:bodyPr vert="horz" lIns="91440" tIns="45720" rIns="91440" bIns="45720" rtlCol="0" anchor="ctr">
            <a:normAutofit/>
          </a:bodyPr>
          <a:lstStyle/>
          <a:p>
            <a:r>
              <a:rPr lang="en-US" sz="4400"/>
              <a:t>Stat View</a:t>
            </a:r>
          </a:p>
        </p:txBody>
      </p:sp>
      <p:sp>
        <p:nvSpPr>
          <p:cNvPr id="4" name="Text Placeholder 3">
            <a:extLst>
              <a:ext uri="{FF2B5EF4-FFF2-40B4-BE49-F238E27FC236}">
                <a16:creationId xmlns:a16="http://schemas.microsoft.com/office/drawing/2014/main" id="{FBCB12C0-DCAB-4317-9D9B-4A30275801EC}"/>
              </a:ext>
            </a:extLst>
          </p:cNvPr>
          <p:cNvSpPr>
            <a:spLocks noGrp="1"/>
          </p:cNvSpPr>
          <p:nvPr>
            <p:ph type="body" sz="half" idx="2"/>
          </p:nvPr>
        </p:nvSpPr>
        <p:spPr>
          <a:xfrm>
            <a:off x="450010" y="2371965"/>
            <a:ext cx="4142091" cy="1760500"/>
          </a:xfrm>
        </p:spPr>
        <p:txBody>
          <a:bodyPr vert="horz" lIns="91440" tIns="45720" rIns="91440" bIns="45720" rtlCol="0" anchor="t">
            <a:normAutofit/>
          </a:bodyPr>
          <a:lstStyle/>
          <a:p>
            <a:pPr indent="-228600">
              <a:buFont typeface="Arial" panose="020B0604020202020204" pitchFamily="34" charset="0"/>
              <a:buChar char="•"/>
            </a:pPr>
            <a:r>
              <a:rPr lang="en-US" sz="2000">
                <a:cs typeface="Calibri"/>
              </a:rPr>
              <a:t>Pulls data from database</a:t>
            </a:r>
          </a:p>
          <a:p>
            <a:pPr indent="-228600">
              <a:buFont typeface="Arial" panose="020B0604020202020204" pitchFamily="34" charset="0"/>
              <a:buChar char="•"/>
            </a:pPr>
            <a:r>
              <a:rPr lang="en-US" sz="2000">
                <a:cs typeface="Calibri"/>
              </a:rPr>
              <a:t>Uses Hellocharts api to display in graphs</a:t>
            </a:r>
          </a:p>
          <a:p>
            <a:pPr indent="-228600">
              <a:buChar char="•"/>
            </a:pPr>
            <a:r>
              <a:rPr lang="en-US" sz="2000">
                <a:cs typeface="Calibri"/>
              </a:rPr>
              <a:t>Charts are interactive and scalable </a:t>
            </a:r>
          </a:p>
          <a:p>
            <a:endParaRPr lang="en-US" sz="2000">
              <a:cs typeface="Calibri"/>
            </a:endParaRPr>
          </a:p>
        </p:txBody>
      </p:sp>
      <p:pic>
        <p:nvPicPr>
          <p:cNvPr id="5" name="Picture 5" descr="Chart, pie chart&#10;&#10;Description automatically generated">
            <a:extLst>
              <a:ext uri="{FF2B5EF4-FFF2-40B4-BE49-F238E27FC236}">
                <a16:creationId xmlns:a16="http://schemas.microsoft.com/office/drawing/2014/main" id="{C6276A45-D7CD-42ED-AFD6-2C9F7A050153}"/>
              </a:ext>
            </a:extLst>
          </p:cNvPr>
          <p:cNvPicPr>
            <a:picLocks noChangeAspect="1"/>
          </p:cNvPicPr>
          <p:nvPr/>
        </p:nvPicPr>
        <p:blipFill>
          <a:blip r:embed="rId4"/>
          <a:stretch>
            <a:fillRect/>
          </a:stretch>
        </p:blipFill>
        <p:spPr>
          <a:xfrm>
            <a:off x="7583141" y="525604"/>
            <a:ext cx="3936488" cy="2090894"/>
          </a:xfrm>
          <a:prstGeom prst="rect">
            <a:avLst/>
          </a:prstGeom>
        </p:spPr>
      </p:pic>
      <p:pic>
        <p:nvPicPr>
          <p:cNvPr id="6" name="Picture 6" descr="Chart, line chart&#10;&#10;Description automatically generated">
            <a:extLst>
              <a:ext uri="{FF2B5EF4-FFF2-40B4-BE49-F238E27FC236}">
                <a16:creationId xmlns:a16="http://schemas.microsoft.com/office/drawing/2014/main" id="{ED4476A9-C900-4DFA-BB5F-BF10848C98FC}"/>
              </a:ext>
            </a:extLst>
          </p:cNvPr>
          <p:cNvPicPr>
            <a:picLocks noChangeAspect="1"/>
          </p:cNvPicPr>
          <p:nvPr/>
        </p:nvPicPr>
        <p:blipFill>
          <a:blip r:embed="rId5"/>
          <a:stretch>
            <a:fillRect/>
          </a:stretch>
        </p:blipFill>
        <p:spPr>
          <a:xfrm>
            <a:off x="6265868" y="3066015"/>
            <a:ext cx="4879950" cy="3170589"/>
          </a:xfrm>
          <a:prstGeom prst="rect">
            <a:avLst/>
          </a:prstGeom>
        </p:spPr>
      </p:pic>
      <p:pic>
        <p:nvPicPr>
          <p:cNvPr id="3" name="Stat View2">
            <a:hlinkClick r:id="" action="ppaction://media"/>
            <a:extLst>
              <a:ext uri="{FF2B5EF4-FFF2-40B4-BE49-F238E27FC236}">
                <a16:creationId xmlns:a16="http://schemas.microsoft.com/office/drawing/2014/main" id="{584E2B70-63B9-4379-8452-975255FDF1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923" y="6699216"/>
            <a:ext cx="52917" cy="38806"/>
          </a:xfrm>
          <a:prstGeom prst="rect">
            <a:avLst/>
          </a:prstGeom>
        </p:spPr>
      </p:pic>
    </p:spTree>
    <p:extLst>
      <p:ext uri="{BB962C8B-B14F-4D97-AF65-F5344CB8AC3E}">
        <p14:creationId xmlns:p14="http://schemas.microsoft.com/office/powerpoint/2010/main" val="4120543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7E579E-CCF8-4B94-AD8A-88E680265A33}"/>
              </a:ext>
            </a:extLst>
          </p:cNvPr>
          <p:cNvSpPr>
            <a:spLocks noGrp="1"/>
          </p:cNvSpPr>
          <p:nvPr>
            <p:ph type="title"/>
          </p:nvPr>
        </p:nvSpPr>
        <p:spPr>
          <a:xfrm>
            <a:off x="4384039" y="365125"/>
            <a:ext cx="7164493" cy="1325563"/>
          </a:xfrm>
        </p:spPr>
        <p:txBody>
          <a:bodyPr>
            <a:normAutofit/>
          </a:bodyPr>
          <a:lstStyle/>
          <a:p>
            <a:r>
              <a:rPr lang="en-US">
                <a:cs typeface="Calibri Light"/>
              </a:rPr>
              <a:t>Set Goals</a:t>
            </a:r>
            <a:endParaRPr lang="en-US"/>
          </a:p>
        </p:txBody>
      </p:sp>
      <p:pic>
        <p:nvPicPr>
          <p:cNvPr id="4" name="Picture 4" descr="Calendar&#10;&#10;Description automatically generated">
            <a:extLst>
              <a:ext uri="{FF2B5EF4-FFF2-40B4-BE49-F238E27FC236}">
                <a16:creationId xmlns:a16="http://schemas.microsoft.com/office/drawing/2014/main" id="{2948929C-71EC-4E9A-A4E4-202316532047}"/>
              </a:ext>
            </a:extLst>
          </p:cNvPr>
          <p:cNvPicPr>
            <a:picLocks noChangeAspect="1"/>
          </p:cNvPicPr>
          <p:nvPr/>
        </p:nvPicPr>
        <p:blipFill>
          <a:blip r:embed="rId4"/>
          <a:stretch>
            <a:fillRect/>
          </a:stretch>
        </p:blipFill>
        <p:spPr>
          <a:xfrm>
            <a:off x="890690" y="642988"/>
            <a:ext cx="2604696" cy="5571543"/>
          </a:xfrm>
          <a:prstGeom prst="rect">
            <a:avLst/>
          </a:prstGeom>
        </p:spPr>
      </p:pic>
      <p:sp>
        <p:nvSpPr>
          <p:cNvPr id="8" name="Content Placeholder 7">
            <a:extLst>
              <a:ext uri="{FF2B5EF4-FFF2-40B4-BE49-F238E27FC236}">
                <a16:creationId xmlns:a16="http://schemas.microsoft.com/office/drawing/2014/main" id="{1C8305BC-30AB-4313-88CF-14F663DDCC35}"/>
              </a:ext>
            </a:extLst>
          </p:cNvPr>
          <p:cNvSpPr>
            <a:spLocks noGrp="1"/>
          </p:cNvSpPr>
          <p:nvPr>
            <p:ph idx="1"/>
          </p:nvPr>
        </p:nvSpPr>
        <p:spPr>
          <a:xfrm>
            <a:off x="4387515" y="2022601"/>
            <a:ext cx="7161017" cy="4154361"/>
          </a:xfrm>
        </p:spPr>
        <p:txBody>
          <a:bodyPr vert="horz" lIns="91440" tIns="45720" rIns="91440" bIns="45720" rtlCol="0" anchor="t">
            <a:normAutofit/>
          </a:bodyPr>
          <a:lstStyle/>
          <a:p>
            <a:r>
              <a:rPr lang="en-US" sz="2000">
                <a:cs typeface="Calibri"/>
              </a:rPr>
              <a:t>The Set Goals activity can be accessed from the Stat Selection activity. </a:t>
            </a:r>
          </a:p>
          <a:p>
            <a:r>
              <a:rPr lang="en-US" sz="2000">
                <a:cs typeface="Calibri"/>
              </a:rPr>
              <a:t>The Set Goal activity is used by the user when they want to set future goals for individual exercises. </a:t>
            </a:r>
          </a:p>
          <a:p>
            <a:r>
              <a:rPr lang="en-US" sz="2000">
                <a:cs typeface="Calibri"/>
              </a:rPr>
              <a:t>The goals that they set will be stored in the Firebase Database under the exercise that they choose, and this data would be used in Stat view activity and the Play activity.</a:t>
            </a:r>
          </a:p>
          <a:p>
            <a:r>
              <a:rPr lang="en-US" sz="2000">
                <a:cs typeface="Calibri"/>
              </a:rPr>
              <a:t>The Set Goals activity also has input checking functionality. It makes sure that the user cannot set a goal for a previous date, and the time set cannot be negative.</a:t>
            </a:r>
          </a:p>
        </p:txBody>
      </p:sp>
      <p:pic>
        <p:nvPicPr>
          <p:cNvPr id="3" name="set goals">
            <a:hlinkClick r:id="" action="ppaction://media"/>
            <a:extLst>
              <a:ext uri="{FF2B5EF4-FFF2-40B4-BE49-F238E27FC236}">
                <a16:creationId xmlns:a16="http://schemas.microsoft.com/office/drawing/2014/main" id="{E7A7ED60-13ED-4F21-8DBC-8562E422BB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39556" y="6770623"/>
            <a:ext cx="45862" cy="52917"/>
          </a:xfrm>
          <a:prstGeom prst="rect">
            <a:avLst/>
          </a:prstGeom>
        </p:spPr>
      </p:pic>
    </p:spTree>
    <p:extLst>
      <p:ext uri="{BB962C8B-B14F-4D97-AF65-F5344CB8AC3E}">
        <p14:creationId xmlns:p14="http://schemas.microsoft.com/office/powerpoint/2010/main" val="11479509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9E85F1-D62C-4F7D-8074-0E34366CC864}"/>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Introduction</a:t>
            </a:r>
            <a:endParaRPr lang="en-US">
              <a:solidFill>
                <a:schemeClr val="bg1"/>
              </a:solidFill>
            </a:endParaRPr>
          </a:p>
        </p:txBody>
      </p:sp>
      <p:sp>
        <p:nvSpPr>
          <p:cNvPr id="3" name="Content Placeholder 2">
            <a:extLst>
              <a:ext uri="{FF2B5EF4-FFF2-40B4-BE49-F238E27FC236}">
                <a16:creationId xmlns:a16="http://schemas.microsoft.com/office/drawing/2014/main" id="{B587F8C7-B17D-45DF-807A-EC162EA79E49}"/>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ea typeface="+mn-lt"/>
                <a:cs typeface="+mn-lt"/>
              </a:rPr>
              <a:t>Health oriented app that provides exercises to do while sitting down</a:t>
            </a:r>
            <a:endParaRPr lang="en-US" sz="2400">
              <a:cs typeface="Calibri" panose="020F0502020204030204"/>
            </a:endParaRPr>
          </a:p>
          <a:p>
            <a:pPr lvl="1"/>
            <a:r>
              <a:rPr lang="en-US">
                <a:ea typeface="+mn-lt"/>
                <a:cs typeface="+mn-lt"/>
              </a:rPr>
              <a:t>Gentler movements provide muscle stimulation without stress</a:t>
            </a:r>
            <a:endParaRPr lang="en-US"/>
          </a:p>
          <a:p>
            <a:r>
              <a:rPr lang="en-US" sz="2400">
                <a:ea typeface="+mn-lt"/>
                <a:cs typeface="+mn-lt"/>
              </a:rPr>
              <a:t>Help the elderly or injured stretch and get exercise</a:t>
            </a:r>
            <a:endParaRPr lang="en-US" sz="2400"/>
          </a:p>
          <a:p>
            <a:pPr lvl="1"/>
            <a:r>
              <a:rPr lang="en-US">
                <a:ea typeface="+mn-lt"/>
                <a:cs typeface="+mn-lt"/>
              </a:rPr>
              <a:t>Disability, sports injuries, old age</a:t>
            </a:r>
            <a:endParaRPr lang="en-US"/>
          </a:p>
          <a:p>
            <a:endParaRPr lang="en-US" sz="2400">
              <a:cs typeface="Calibri"/>
            </a:endParaRPr>
          </a:p>
        </p:txBody>
      </p:sp>
      <p:pic>
        <p:nvPicPr>
          <p:cNvPr id="7" name="intro2">
            <a:hlinkClick r:id="" action="ppaction://media"/>
            <a:extLst>
              <a:ext uri="{FF2B5EF4-FFF2-40B4-BE49-F238E27FC236}">
                <a16:creationId xmlns:a16="http://schemas.microsoft.com/office/drawing/2014/main" id="{3DE0A3FB-9143-4852-AC60-20B0FF4BA5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852" y="6728455"/>
            <a:ext cx="43869" cy="55502"/>
          </a:xfrm>
          <a:prstGeom prst="rect">
            <a:avLst/>
          </a:prstGeom>
        </p:spPr>
      </p:pic>
    </p:spTree>
    <p:extLst>
      <p:ext uri="{BB962C8B-B14F-4D97-AF65-F5344CB8AC3E}">
        <p14:creationId xmlns:p14="http://schemas.microsoft.com/office/powerpoint/2010/main" val="72280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remove"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7E579E-CCF8-4B94-AD8A-88E680265A33}"/>
              </a:ext>
            </a:extLst>
          </p:cNvPr>
          <p:cNvSpPr>
            <a:spLocks noGrp="1"/>
          </p:cNvSpPr>
          <p:nvPr>
            <p:ph type="title"/>
          </p:nvPr>
        </p:nvSpPr>
        <p:spPr>
          <a:xfrm>
            <a:off x="4384039" y="365125"/>
            <a:ext cx="7164493" cy="1325563"/>
          </a:xfrm>
        </p:spPr>
        <p:txBody>
          <a:bodyPr>
            <a:normAutofit/>
          </a:bodyPr>
          <a:lstStyle/>
          <a:p>
            <a:r>
              <a:rPr lang="en-US">
                <a:cs typeface="Calibri Light"/>
              </a:rPr>
              <a:t>Login Activity</a:t>
            </a:r>
            <a:endParaRPr lang="en-US" err="1"/>
          </a:p>
        </p:txBody>
      </p:sp>
      <p:pic>
        <p:nvPicPr>
          <p:cNvPr id="4" name="Picture 4" descr="A picture containing text, screenshot, electronics&#10;&#10;Description automatically generated">
            <a:extLst>
              <a:ext uri="{FF2B5EF4-FFF2-40B4-BE49-F238E27FC236}">
                <a16:creationId xmlns:a16="http://schemas.microsoft.com/office/drawing/2014/main" id="{87DD9C4C-9B5C-442B-9AAB-7F4F744DD15F}"/>
              </a:ext>
            </a:extLst>
          </p:cNvPr>
          <p:cNvPicPr>
            <a:picLocks noChangeAspect="1"/>
          </p:cNvPicPr>
          <p:nvPr/>
        </p:nvPicPr>
        <p:blipFill>
          <a:blip r:embed="rId4"/>
          <a:stretch>
            <a:fillRect/>
          </a:stretch>
        </p:blipFill>
        <p:spPr>
          <a:xfrm>
            <a:off x="890690" y="642988"/>
            <a:ext cx="2604696" cy="5571543"/>
          </a:xfrm>
          <a:prstGeom prst="rect">
            <a:avLst/>
          </a:prstGeom>
        </p:spPr>
      </p:pic>
      <p:sp>
        <p:nvSpPr>
          <p:cNvPr id="8" name="Content Placeholder 7">
            <a:extLst>
              <a:ext uri="{FF2B5EF4-FFF2-40B4-BE49-F238E27FC236}">
                <a16:creationId xmlns:a16="http://schemas.microsoft.com/office/drawing/2014/main" id="{08923169-8CD8-4634-8D7E-A37CB990F332}"/>
              </a:ext>
            </a:extLst>
          </p:cNvPr>
          <p:cNvSpPr>
            <a:spLocks noGrp="1"/>
          </p:cNvSpPr>
          <p:nvPr>
            <p:ph idx="1"/>
          </p:nvPr>
        </p:nvSpPr>
        <p:spPr>
          <a:xfrm>
            <a:off x="4387515" y="2022601"/>
            <a:ext cx="7161017" cy="4154361"/>
          </a:xfrm>
        </p:spPr>
        <p:txBody>
          <a:bodyPr vert="horz" lIns="91440" tIns="45720" rIns="91440" bIns="45720" rtlCol="0" anchor="t">
            <a:normAutofit lnSpcReduction="10000"/>
          </a:bodyPr>
          <a:lstStyle/>
          <a:p>
            <a:r>
              <a:rPr lang="en-US" sz="2000">
                <a:cs typeface="Calibri"/>
              </a:rPr>
              <a:t>The login activity is the first screen that user sees when they open the application, and it works using Firebase. </a:t>
            </a:r>
          </a:p>
          <a:p>
            <a:r>
              <a:rPr lang="en-US" sz="2000">
                <a:cs typeface="Calibri"/>
              </a:rPr>
              <a:t>The user can login using their email ID and password if they have an account, and if they do not want to make an account, they can also sign in using Google.</a:t>
            </a:r>
          </a:p>
          <a:p>
            <a:r>
              <a:rPr lang="en-US" sz="2000">
                <a:cs typeface="Calibri"/>
              </a:rPr>
              <a:t>The login activity can also take the user to other activity pages such as register activity and the forgot password activity.</a:t>
            </a:r>
          </a:p>
          <a:p>
            <a:r>
              <a:rPr lang="en-US" sz="2000">
                <a:cs typeface="Calibri"/>
              </a:rPr>
              <a:t>The code for the login activity also has input checking so that the user cannot type improper inputs into the input fields and login.</a:t>
            </a:r>
          </a:p>
          <a:p>
            <a:r>
              <a:rPr lang="en-US" sz="2000">
                <a:cs typeface="Calibri"/>
              </a:rPr>
              <a:t>The input checking checks if the email is a valid email address, and the password is at least 6 characters long to sign in.</a:t>
            </a:r>
          </a:p>
          <a:p>
            <a:r>
              <a:rPr lang="en-US" sz="2000">
                <a:cs typeface="Calibri"/>
              </a:rPr>
              <a:t>Errors and warnings on this page will be displayed using Toasts and the requestFocus() function.</a:t>
            </a:r>
          </a:p>
        </p:txBody>
      </p:sp>
      <p:pic>
        <p:nvPicPr>
          <p:cNvPr id="3" name="login activity">
            <a:hlinkClick r:id="" action="ppaction://media"/>
            <a:extLst>
              <a:ext uri="{FF2B5EF4-FFF2-40B4-BE49-F238E27FC236}">
                <a16:creationId xmlns:a16="http://schemas.microsoft.com/office/drawing/2014/main" id="{6B04045F-5420-4812-B7AB-D5E534C61D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39556" y="6774925"/>
            <a:ext cx="45862" cy="81139"/>
          </a:xfrm>
          <a:prstGeom prst="rect">
            <a:avLst/>
          </a:prstGeom>
        </p:spPr>
      </p:pic>
    </p:spTree>
    <p:extLst>
      <p:ext uri="{BB962C8B-B14F-4D97-AF65-F5344CB8AC3E}">
        <p14:creationId xmlns:p14="http://schemas.microsoft.com/office/powerpoint/2010/main" val="28236266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7E579E-CCF8-4B94-AD8A-88E680265A33}"/>
              </a:ext>
            </a:extLst>
          </p:cNvPr>
          <p:cNvSpPr>
            <a:spLocks noGrp="1"/>
          </p:cNvSpPr>
          <p:nvPr>
            <p:ph type="title"/>
          </p:nvPr>
        </p:nvSpPr>
        <p:spPr>
          <a:xfrm>
            <a:off x="4384039" y="365125"/>
            <a:ext cx="7164493" cy="1325563"/>
          </a:xfrm>
        </p:spPr>
        <p:txBody>
          <a:bodyPr>
            <a:normAutofit/>
          </a:bodyPr>
          <a:lstStyle/>
          <a:p>
            <a:r>
              <a:rPr lang="en-US">
                <a:cs typeface="Calibri Light"/>
              </a:rPr>
              <a:t>Register Activity</a:t>
            </a:r>
            <a:endParaRPr lang="en-US" err="1"/>
          </a:p>
        </p:txBody>
      </p:sp>
      <p:pic>
        <p:nvPicPr>
          <p:cNvPr id="3" name="Picture 4" descr="A picture containing text, electronics, screenshot, display&#10;&#10;Description automatically generated">
            <a:extLst>
              <a:ext uri="{FF2B5EF4-FFF2-40B4-BE49-F238E27FC236}">
                <a16:creationId xmlns:a16="http://schemas.microsoft.com/office/drawing/2014/main" id="{707077C4-A621-4ABD-A49F-617A0851E182}"/>
              </a:ext>
            </a:extLst>
          </p:cNvPr>
          <p:cNvPicPr>
            <a:picLocks noChangeAspect="1"/>
          </p:cNvPicPr>
          <p:nvPr/>
        </p:nvPicPr>
        <p:blipFill>
          <a:blip r:embed="rId4"/>
          <a:stretch>
            <a:fillRect/>
          </a:stretch>
        </p:blipFill>
        <p:spPr>
          <a:xfrm>
            <a:off x="897655" y="642988"/>
            <a:ext cx="2590766" cy="5571543"/>
          </a:xfrm>
          <a:prstGeom prst="rect">
            <a:avLst/>
          </a:prstGeom>
        </p:spPr>
      </p:pic>
      <p:sp>
        <p:nvSpPr>
          <p:cNvPr id="19" name="Content Placeholder 18">
            <a:extLst>
              <a:ext uri="{FF2B5EF4-FFF2-40B4-BE49-F238E27FC236}">
                <a16:creationId xmlns:a16="http://schemas.microsoft.com/office/drawing/2014/main" id="{6B79F4B5-DAB9-4E57-BD3E-EC7FB1F913DD}"/>
              </a:ext>
            </a:extLst>
          </p:cNvPr>
          <p:cNvSpPr>
            <a:spLocks noGrp="1"/>
          </p:cNvSpPr>
          <p:nvPr>
            <p:ph idx="1"/>
          </p:nvPr>
        </p:nvSpPr>
        <p:spPr>
          <a:xfrm>
            <a:off x="4387515" y="2022601"/>
            <a:ext cx="7161017" cy="4154361"/>
          </a:xfrm>
        </p:spPr>
        <p:txBody>
          <a:bodyPr vert="horz" lIns="91440" tIns="45720" rIns="91440" bIns="45720" rtlCol="0" anchor="t">
            <a:normAutofit/>
          </a:bodyPr>
          <a:lstStyle/>
          <a:p>
            <a:r>
              <a:rPr lang="en-US" sz="1900" err="1">
                <a:cs typeface="Calibri"/>
              </a:rPr>
              <a:t>RegisterActivity</a:t>
            </a:r>
            <a:r>
              <a:rPr lang="en-US" sz="1900">
                <a:cs typeface="Calibri"/>
              </a:rPr>
              <a:t> can be accessed using the Sign Up </a:t>
            </a:r>
            <a:r>
              <a:rPr lang="en-US" sz="1900" err="1">
                <a:cs typeface="Calibri"/>
              </a:rPr>
              <a:t>textView</a:t>
            </a:r>
            <a:r>
              <a:rPr lang="en-US" sz="1900">
                <a:cs typeface="Calibri"/>
              </a:rPr>
              <a:t>.</a:t>
            </a:r>
          </a:p>
          <a:p>
            <a:r>
              <a:rPr lang="en-US" sz="1900">
                <a:cs typeface="Calibri"/>
              </a:rPr>
              <a:t>If the user doesn’t have an account to login, they can create a new account using the register activity. </a:t>
            </a:r>
          </a:p>
          <a:p>
            <a:r>
              <a:rPr lang="en-US" sz="1900">
                <a:cs typeface="Calibri"/>
              </a:rPr>
              <a:t>The </a:t>
            </a:r>
            <a:r>
              <a:rPr lang="en-US" sz="1900" err="1">
                <a:cs typeface="Calibri"/>
              </a:rPr>
              <a:t>editTexts</a:t>
            </a:r>
            <a:r>
              <a:rPr lang="en-US" sz="1900">
                <a:cs typeface="Calibri"/>
              </a:rPr>
              <a:t> in register activity have input checking to make sure that the email entered is a valid email type and the entered password is </a:t>
            </a:r>
            <a:r>
              <a:rPr lang="en-US" sz="1900" err="1">
                <a:cs typeface="Calibri"/>
              </a:rPr>
              <a:t>atleast</a:t>
            </a:r>
            <a:r>
              <a:rPr lang="en-US" sz="1900">
                <a:cs typeface="Calibri"/>
              </a:rPr>
              <a:t> 6 characters long and the entered passwords match for creating an account.</a:t>
            </a:r>
          </a:p>
          <a:p>
            <a:r>
              <a:rPr lang="en-US" sz="1900">
                <a:cs typeface="Calibri"/>
              </a:rPr>
              <a:t>When the user creates an account, the new account information is stored in Firebase and in Firebase Database.</a:t>
            </a:r>
          </a:p>
          <a:p>
            <a:r>
              <a:rPr lang="en-US" sz="1900">
                <a:cs typeface="Calibri"/>
              </a:rPr>
              <a:t>The </a:t>
            </a:r>
            <a:r>
              <a:rPr lang="en-US" sz="1900" err="1">
                <a:cs typeface="Calibri"/>
              </a:rPr>
              <a:t>registerActivity</a:t>
            </a:r>
            <a:r>
              <a:rPr lang="en-US" sz="1900">
                <a:cs typeface="Calibri"/>
              </a:rPr>
              <a:t> and </a:t>
            </a:r>
            <a:r>
              <a:rPr lang="en-US" sz="1900" err="1">
                <a:cs typeface="Calibri"/>
              </a:rPr>
              <a:t>loginActivity</a:t>
            </a:r>
            <a:r>
              <a:rPr lang="en-US" sz="1900">
                <a:cs typeface="Calibri"/>
              </a:rPr>
              <a:t> both use Firebase Authentication.</a:t>
            </a:r>
          </a:p>
          <a:p>
            <a:r>
              <a:rPr lang="en-US" sz="1900">
                <a:cs typeface="Calibri"/>
              </a:rPr>
              <a:t>If the user already has an account, the "Already have an account" textView will take the user back to the </a:t>
            </a:r>
            <a:r>
              <a:rPr lang="en-US" sz="1900" err="1">
                <a:cs typeface="Calibri"/>
              </a:rPr>
              <a:t>LoginActivity</a:t>
            </a:r>
            <a:r>
              <a:rPr lang="en-US" sz="1900">
                <a:cs typeface="Calibri"/>
              </a:rPr>
              <a:t>.</a:t>
            </a:r>
          </a:p>
        </p:txBody>
      </p:sp>
      <p:pic>
        <p:nvPicPr>
          <p:cNvPr id="4" name="register activity">
            <a:hlinkClick r:id="" action="ppaction://media"/>
            <a:extLst>
              <a:ext uri="{FF2B5EF4-FFF2-40B4-BE49-F238E27FC236}">
                <a16:creationId xmlns:a16="http://schemas.microsoft.com/office/drawing/2014/main" id="{08E21FF8-6E6F-4172-9916-85659D59A3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23036" y="6742401"/>
            <a:ext cx="59973" cy="81139"/>
          </a:xfrm>
          <a:prstGeom prst="rect">
            <a:avLst/>
          </a:prstGeom>
        </p:spPr>
      </p:pic>
    </p:spTree>
    <p:extLst>
      <p:ext uri="{BB962C8B-B14F-4D97-AF65-F5344CB8AC3E}">
        <p14:creationId xmlns:p14="http://schemas.microsoft.com/office/powerpoint/2010/main" val="25500136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08733E59-81B9-42D5-A7B6-8C1FB067A371}"/>
              </a:ext>
            </a:extLst>
          </p:cNvPr>
          <p:cNvPicPr>
            <a:picLocks noChangeAspect="1"/>
          </p:cNvPicPr>
          <p:nvPr/>
        </p:nvPicPr>
        <p:blipFill rotWithShape="1">
          <a:blip r:embed="rId4"/>
          <a:srcRect b="2295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7">
            <a:extLst>
              <a:ext uri="{FF2B5EF4-FFF2-40B4-BE49-F238E27FC236}">
                <a16:creationId xmlns:a16="http://schemas.microsoft.com/office/drawing/2014/main" id="{DBEFE3F8-F4F7-4429-A3EE-8F05394D623A}"/>
              </a:ext>
            </a:extLst>
          </p:cNvPr>
          <p:cNvSpPr>
            <a:spLocks noGrp="1"/>
          </p:cNvSpPr>
          <p:nvPr>
            <p:ph idx="1"/>
          </p:nvPr>
        </p:nvSpPr>
        <p:spPr>
          <a:xfrm>
            <a:off x="511675" y="3752850"/>
            <a:ext cx="11197720" cy="2452687"/>
          </a:xfrm>
        </p:spPr>
        <p:txBody>
          <a:bodyPr anchor="ctr">
            <a:normAutofit/>
          </a:bodyPr>
          <a:lstStyle/>
          <a:p>
            <a:pPr marL="0" indent="0">
              <a:buNone/>
            </a:pPr>
            <a:r>
              <a:rPr lang="en-US" sz="1800">
                <a:cs typeface="Calibri" panose="020F0502020204030204"/>
              </a:rPr>
              <a:t>When a new user registers their account, they get a unique user UID. This UID is used to make a tree in the database, and all the information about the user's exercise, goals and their sensor accuracy is all stored in the Firebase Database under their UID.</a:t>
            </a:r>
          </a:p>
        </p:txBody>
      </p:sp>
      <p:pic>
        <p:nvPicPr>
          <p:cNvPr id="2" name="authentication">
            <a:hlinkClick r:id="" action="ppaction://media"/>
            <a:extLst>
              <a:ext uri="{FF2B5EF4-FFF2-40B4-BE49-F238E27FC236}">
                <a16:creationId xmlns:a16="http://schemas.microsoft.com/office/drawing/2014/main" id="{70FA3913-32C1-4474-8979-1FC6DA4EDE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51258" y="6774925"/>
            <a:ext cx="38806" cy="81139"/>
          </a:xfrm>
          <a:prstGeom prst="rect">
            <a:avLst/>
          </a:prstGeom>
        </p:spPr>
      </p:pic>
    </p:spTree>
    <p:extLst>
      <p:ext uri="{BB962C8B-B14F-4D97-AF65-F5344CB8AC3E}">
        <p14:creationId xmlns:p14="http://schemas.microsoft.com/office/powerpoint/2010/main" val="172890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F7F32ADE-3B1E-428B-A821-C22797B91566}"/>
              </a:ext>
            </a:extLst>
          </p:cNvPr>
          <p:cNvPicPr>
            <a:picLocks noGrp="1" noChangeAspect="1"/>
          </p:cNvPicPr>
          <p:nvPr>
            <p:ph idx="1"/>
          </p:nvPr>
        </p:nvPicPr>
        <p:blipFill>
          <a:blip r:embed="rId4"/>
          <a:stretch>
            <a:fillRect/>
          </a:stretch>
        </p:blipFill>
        <p:spPr>
          <a:xfrm>
            <a:off x="2406552" y="643467"/>
            <a:ext cx="7378895"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databsase emaple">
            <a:hlinkClick r:id="" action="ppaction://media"/>
            <a:extLst>
              <a:ext uri="{FF2B5EF4-FFF2-40B4-BE49-F238E27FC236}">
                <a16:creationId xmlns:a16="http://schemas.microsoft.com/office/drawing/2014/main" id="{8EE67721-2E7F-4840-9065-FECBFA4198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18390" y="6774925"/>
            <a:ext cx="74083" cy="81139"/>
          </a:xfrm>
          <a:prstGeom prst="rect">
            <a:avLst/>
          </a:prstGeom>
        </p:spPr>
      </p:pic>
    </p:spTree>
    <p:extLst>
      <p:ext uri="{BB962C8B-B14F-4D97-AF65-F5344CB8AC3E}">
        <p14:creationId xmlns:p14="http://schemas.microsoft.com/office/powerpoint/2010/main" val="290264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3D299F-AF7F-445A-84EA-E1CDB5AD98AC}"/>
              </a:ext>
            </a:extLst>
          </p:cNvPr>
          <p:cNvSpPr>
            <a:spLocks noGrp="1"/>
          </p:cNvSpPr>
          <p:nvPr>
            <p:ph type="title"/>
          </p:nvPr>
        </p:nvSpPr>
        <p:spPr>
          <a:xfrm>
            <a:off x="4384039" y="365125"/>
            <a:ext cx="7164493" cy="1325563"/>
          </a:xfrm>
        </p:spPr>
        <p:txBody>
          <a:bodyPr>
            <a:normAutofit/>
          </a:bodyPr>
          <a:lstStyle/>
          <a:p>
            <a:r>
              <a:rPr lang="en-US">
                <a:cs typeface="Calibri Light"/>
              </a:rPr>
              <a:t>User</a:t>
            </a:r>
            <a:endParaRPr lang="en-US"/>
          </a:p>
        </p:txBody>
      </p:sp>
      <p:pic>
        <p:nvPicPr>
          <p:cNvPr id="5" name="Picture 5">
            <a:extLst>
              <a:ext uri="{FF2B5EF4-FFF2-40B4-BE49-F238E27FC236}">
                <a16:creationId xmlns:a16="http://schemas.microsoft.com/office/drawing/2014/main" id="{133CBB4D-441E-41EF-87E8-DDC5CC725D36}"/>
              </a:ext>
            </a:extLst>
          </p:cNvPr>
          <p:cNvPicPr>
            <a:picLocks noChangeAspect="1"/>
          </p:cNvPicPr>
          <p:nvPr/>
        </p:nvPicPr>
        <p:blipFill>
          <a:blip r:embed="rId4"/>
          <a:stretch>
            <a:fillRect/>
          </a:stretch>
        </p:blipFill>
        <p:spPr>
          <a:xfrm>
            <a:off x="480060" y="1994140"/>
            <a:ext cx="3425957" cy="2869238"/>
          </a:xfrm>
          <a:prstGeom prst="rect">
            <a:avLst/>
          </a:prstGeom>
        </p:spPr>
      </p:pic>
      <p:sp>
        <p:nvSpPr>
          <p:cNvPr id="27" name="Content Placeholder 26">
            <a:extLst>
              <a:ext uri="{FF2B5EF4-FFF2-40B4-BE49-F238E27FC236}">
                <a16:creationId xmlns:a16="http://schemas.microsoft.com/office/drawing/2014/main" id="{FB99E325-6507-4875-AB4B-1B229863FD0D}"/>
              </a:ext>
            </a:extLst>
          </p:cNvPr>
          <p:cNvSpPr>
            <a:spLocks noGrp="1"/>
          </p:cNvSpPr>
          <p:nvPr>
            <p:ph idx="1"/>
          </p:nvPr>
        </p:nvSpPr>
        <p:spPr>
          <a:xfrm>
            <a:off x="4387515" y="2022601"/>
            <a:ext cx="7161017" cy="4154361"/>
          </a:xfrm>
        </p:spPr>
        <p:txBody>
          <a:bodyPr vert="horz" lIns="91440" tIns="45720" rIns="91440" bIns="45720" rtlCol="0" anchor="t">
            <a:normAutofit/>
          </a:bodyPr>
          <a:lstStyle/>
          <a:p>
            <a:r>
              <a:rPr lang="en-US" sz="2000">
                <a:cs typeface="Calibri"/>
              </a:rPr>
              <a:t>The User.java class is used to create the initial tree in the firebase database for the user. </a:t>
            </a:r>
          </a:p>
          <a:p>
            <a:r>
              <a:rPr lang="en-US" sz="2000">
                <a:cs typeface="Calibri"/>
              </a:rPr>
              <a:t>This Class takes the email and the password of the user and stores them in a new tree which is named after the User's UID.</a:t>
            </a:r>
          </a:p>
          <a:p>
            <a:pPr marL="0" indent="0">
              <a:buNone/>
            </a:pPr>
            <a:endParaRPr lang="en-US" sz="2000">
              <a:cs typeface="Calibri"/>
            </a:endParaRPr>
          </a:p>
        </p:txBody>
      </p:sp>
      <p:pic>
        <p:nvPicPr>
          <p:cNvPr id="3" name="user.java">
            <a:hlinkClick r:id="" action="ppaction://media"/>
            <a:extLst>
              <a:ext uri="{FF2B5EF4-FFF2-40B4-BE49-F238E27FC236}">
                <a16:creationId xmlns:a16="http://schemas.microsoft.com/office/drawing/2014/main" id="{CCF6BD61-4E4F-4E3C-95F7-30F6D25CED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65369" y="6774925"/>
            <a:ext cx="17640" cy="81139"/>
          </a:xfrm>
          <a:prstGeom prst="rect">
            <a:avLst/>
          </a:prstGeom>
        </p:spPr>
      </p:pic>
    </p:spTree>
    <p:extLst>
      <p:ext uri="{BB962C8B-B14F-4D97-AF65-F5344CB8AC3E}">
        <p14:creationId xmlns:p14="http://schemas.microsoft.com/office/powerpoint/2010/main" val="41151815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7E579E-CCF8-4B94-AD8A-88E680265A33}"/>
              </a:ext>
            </a:extLst>
          </p:cNvPr>
          <p:cNvSpPr>
            <a:spLocks noGrp="1"/>
          </p:cNvSpPr>
          <p:nvPr>
            <p:ph type="title"/>
          </p:nvPr>
        </p:nvSpPr>
        <p:spPr>
          <a:xfrm>
            <a:off x="4384039" y="365125"/>
            <a:ext cx="7164493" cy="1325563"/>
          </a:xfrm>
        </p:spPr>
        <p:txBody>
          <a:bodyPr>
            <a:normAutofit/>
          </a:bodyPr>
          <a:lstStyle/>
          <a:p>
            <a:r>
              <a:rPr lang="en-US" err="1">
                <a:cs typeface="Calibri Light"/>
              </a:rPr>
              <a:t>ForgotPassActivity</a:t>
            </a:r>
            <a:endParaRPr lang="en-US" err="1"/>
          </a:p>
        </p:txBody>
      </p:sp>
      <p:pic>
        <p:nvPicPr>
          <p:cNvPr id="4" name="Picture 4" descr="A picture containing text, screenshot, electronics, display&#10;&#10;Description automatically generated">
            <a:extLst>
              <a:ext uri="{FF2B5EF4-FFF2-40B4-BE49-F238E27FC236}">
                <a16:creationId xmlns:a16="http://schemas.microsoft.com/office/drawing/2014/main" id="{FBB4C928-D164-4E2D-BA28-18529DD8D692}"/>
              </a:ext>
            </a:extLst>
          </p:cNvPr>
          <p:cNvPicPr>
            <a:picLocks noChangeAspect="1"/>
          </p:cNvPicPr>
          <p:nvPr/>
        </p:nvPicPr>
        <p:blipFill>
          <a:blip r:embed="rId4"/>
          <a:stretch>
            <a:fillRect/>
          </a:stretch>
        </p:blipFill>
        <p:spPr>
          <a:xfrm>
            <a:off x="876762" y="642988"/>
            <a:ext cx="2632553" cy="5571543"/>
          </a:xfrm>
          <a:prstGeom prst="rect">
            <a:avLst/>
          </a:prstGeom>
        </p:spPr>
      </p:pic>
      <p:sp>
        <p:nvSpPr>
          <p:cNvPr id="8" name="Content Placeholder 7">
            <a:extLst>
              <a:ext uri="{FF2B5EF4-FFF2-40B4-BE49-F238E27FC236}">
                <a16:creationId xmlns:a16="http://schemas.microsoft.com/office/drawing/2014/main" id="{F0A7F31E-9EDE-4B48-B178-AD841D8538A3}"/>
              </a:ext>
            </a:extLst>
          </p:cNvPr>
          <p:cNvSpPr>
            <a:spLocks noGrp="1"/>
          </p:cNvSpPr>
          <p:nvPr>
            <p:ph idx="1"/>
          </p:nvPr>
        </p:nvSpPr>
        <p:spPr>
          <a:xfrm>
            <a:off x="4387515" y="2022601"/>
            <a:ext cx="7161017" cy="4154361"/>
          </a:xfrm>
        </p:spPr>
        <p:txBody>
          <a:bodyPr vert="horz" lIns="91440" tIns="45720" rIns="91440" bIns="45720" rtlCol="0" anchor="t">
            <a:normAutofit/>
          </a:bodyPr>
          <a:lstStyle/>
          <a:p>
            <a:r>
              <a:rPr lang="en-US" sz="2000">
                <a:cs typeface="Calibri"/>
              </a:rPr>
              <a:t>The </a:t>
            </a:r>
            <a:r>
              <a:rPr lang="en-US" sz="2000" err="1">
                <a:cs typeface="Calibri"/>
              </a:rPr>
              <a:t>ForgotPassActivity</a:t>
            </a:r>
            <a:r>
              <a:rPr lang="en-US" sz="2000">
                <a:cs typeface="Calibri"/>
              </a:rPr>
              <a:t> can be opened from the </a:t>
            </a:r>
            <a:r>
              <a:rPr lang="en-US" sz="2000" err="1">
                <a:cs typeface="Calibri"/>
              </a:rPr>
              <a:t>LoginActivity</a:t>
            </a:r>
            <a:r>
              <a:rPr lang="en-US" sz="2000">
                <a:cs typeface="Calibri"/>
              </a:rPr>
              <a:t>.</a:t>
            </a:r>
          </a:p>
          <a:p>
            <a:r>
              <a:rPr lang="en-US" sz="2000">
                <a:cs typeface="Calibri"/>
              </a:rPr>
              <a:t>The user could reset their password if they forgot their password from this page.</a:t>
            </a:r>
          </a:p>
          <a:p>
            <a:r>
              <a:rPr lang="en-US" sz="2000">
                <a:cs typeface="Calibri"/>
              </a:rPr>
              <a:t>The </a:t>
            </a:r>
            <a:r>
              <a:rPr lang="en-US" sz="2000" err="1">
                <a:cs typeface="Calibri"/>
              </a:rPr>
              <a:t>ForgotPassActivity</a:t>
            </a:r>
            <a:r>
              <a:rPr lang="en-US" sz="2000">
                <a:cs typeface="Calibri"/>
              </a:rPr>
              <a:t> also has input validation.</a:t>
            </a:r>
          </a:p>
          <a:p>
            <a:r>
              <a:rPr lang="en-US" sz="2000">
                <a:cs typeface="Calibri"/>
              </a:rPr>
              <a:t>It will check if the entered email is valid or not, and it will also check if the email entered already has an account. </a:t>
            </a:r>
          </a:p>
          <a:p>
            <a:r>
              <a:rPr lang="en-US" sz="2000">
                <a:cs typeface="Calibri"/>
              </a:rPr>
              <a:t>If the entered email doesn’t have an account, the application will display a Toast message saying "Please create an account before resetting password"</a:t>
            </a:r>
          </a:p>
          <a:p>
            <a:r>
              <a:rPr lang="en-US" sz="2000">
                <a:cs typeface="Calibri"/>
              </a:rPr>
              <a:t>If the entered email is valid, the Toast will display "Check email to reset password" and the user will get a link to reset their password.</a:t>
            </a:r>
          </a:p>
        </p:txBody>
      </p:sp>
      <p:pic>
        <p:nvPicPr>
          <p:cNvPr id="3" name="forgot password">
            <a:hlinkClick r:id="" action="ppaction://media"/>
            <a:extLst>
              <a:ext uri="{FF2B5EF4-FFF2-40B4-BE49-F238E27FC236}">
                <a16:creationId xmlns:a16="http://schemas.microsoft.com/office/drawing/2014/main" id="{3CE3B9AA-D4A4-48E2-8D00-4210C8C4F7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65369" y="6817258"/>
            <a:ext cx="17640" cy="38806"/>
          </a:xfrm>
          <a:prstGeom prst="rect">
            <a:avLst/>
          </a:prstGeom>
        </p:spPr>
      </p:pic>
    </p:spTree>
    <p:extLst>
      <p:ext uri="{BB962C8B-B14F-4D97-AF65-F5344CB8AC3E}">
        <p14:creationId xmlns:p14="http://schemas.microsoft.com/office/powerpoint/2010/main" val="10754679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CEEAD6-51F9-447E-91B3-D093F6B1ED1E}"/>
              </a:ext>
            </a:extLst>
          </p:cNvPr>
          <p:cNvSpPr>
            <a:spLocks noGrp="1"/>
          </p:cNvSpPr>
          <p:nvPr>
            <p:ph type="title"/>
          </p:nvPr>
        </p:nvSpPr>
        <p:spPr>
          <a:xfrm>
            <a:off x="4384039" y="365125"/>
            <a:ext cx="7164493" cy="1325563"/>
          </a:xfrm>
        </p:spPr>
        <p:txBody>
          <a:bodyPr>
            <a:normAutofit/>
          </a:bodyPr>
          <a:lstStyle/>
          <a:p>
            <a:r>
              <a:rPr lang="en-US">
                <a:cs typeface="Calibri Light"/>
              </a:rPr>
              <a:t>Main Activity</a:t>
            </a:r>
            <a:endParaRPr lang="en-US" err="1"/>
          </a:p>
        </p:txBody>
      </p:sp>
      <p:pic>
        <p:nvPicPr>
          <p:cNvPr id="5" name="Picture 5" descr="A picture containing text, screenshot, electronics, vector graphics&#10;&#10;Description automatically generated">
            <a:extLst>
              <a:ext uri="{FF2B5EF4-FFF2-40B4-BE49-F238E27FC236}">
                <a16:creationId xmlns:a16="http://schemas.microsoft.com/office/drawing/2014/main" id="{02FDB0AF-A008-48F5-9591-CBB140493D88}"/>
              </a:ext>
            </a:extLst>
          </p:cNvPr>
          <p:cNvPicPr>
            <a:picLocks noChangeAspect="1"/>
          </p:cNvPicPr>
          <p:nvPr/>
        </p:nvPicPr>
        <p:blipFill>
          <a:blip r:embed="rId4"/>
          <a:stretch>
            <a:fillRect/>
          </a:stretch>
        </p:blipFill>
        <p:spPr>
          <a:xfrm>
            <a:off x="883726" y="642988"/>
            <a:ext cx="2618625" cy="5571543"/>
          </a:xfrm>
          <a:prstGeom prst="rect">
            <a:avLst/>
          </a:prstGeom>
        </p:spPr>
      </p:pic>
      <p:sp>
        <p:nvSpPr>
          <p:cNvPr id="19" name="Content Placeholder 18">
            <a:extLst>
              <a:ext uri="{FF2B5EF4-FFF2-40B4-BE49-F238E27FC236}">
                <a16:creationId xmlns:a16="http://schemas.microsoft.com/office/drawing/2014/main" id="{110E975E-806F-4968-83AA-3B050CC9CFF9}"/>
              </a:ext>
            </a:extLst>
          </p:cNvPr>
          <p:cNvSpPr>
            <a:spLocks noGrp="1"/>
          </p:cNvSpPr>
          <p:nvPr>
            <p:ph idx="1"/>
          </p:nvPr>
        </p:nvSpPr>
        <p:spPr>
          <a:xfrm>
            <a:off x="4387515" y="2022601"/>
            <a:ext cx="7161017" cy="4154361"/>
          </a:xfrm>
        </p:spPr>
        <p:txBody>
          <a:bodyPr vert="horz" lIns="91440" tIns="45720" rIns="91440" bIns="45720" rtlCol="0" anchor="t">
            <a:normAutofit/>
          </a:bodyPr>
          <a:lstStyle/>
          <a:p>
            <a:r>
              <a:rPr lang="en-US" sz="2000">
                <a:cs typeface="Calibri"/>
              </a:rPr>
              <a:t>This is the main navigation hub as pulled up after user login </a:t>
            </a:r>
          </a:p>
          <a:p>
            <a:r>
              <a:rPr lang="en-US" sz="2000">
                <a:cs typeface="Calibri"/>
              </a:rPr>
              <a:t>It can be accessed from Login Activity </a:t>
            </a:r>
          </a:p>
          <a:p>
            <a:r>
              <a:rPr lang="en-US" sz="2000">
                <a:cs typeface="Calibri"/>
              </a:rPr>
              <a:t>It allows user to Logout, leading to Login Activity, or to proceed to Stat Selection or Exercise Selection </a:t>
            </a:r>
          </a:p>
          <a:p>
            <a:r>
              <a:rPr lang="en-US" sz="2000">
                <a:cs typeface="Calibri"/>
              </a:rPr>
              <a:t>Clicking on the Yoga pose leads to exercises </a:t>
            </a:r>
          </a:p>
          <a:p>
            <a:r>
              <a:rPr lang="en-US" sz="2000">
                <a:cs typeface="Calibri"/>
              </a:rPr>
              <a:t>Clicking on the Bar/line chart leads to Stat Selection </a:t>
            </a:r>
          </a:p>
        </p:txBody>
      </p:sp>
      <p:pic>
        <p:nvPicPr>
          <p:cNvPr id="3" name="main">
            <a:hlinkClick r:id="" action="ppaction://media"/>
            <a:extLst>
              <a:ext uri="{FF2B5EF4-FFF2-40B4-BE49-F238E27FC236}">
                <a16:creationId xmlns:a16="http://schemas.microsoft.com/office/drawing/2014/main" id="{5C88C547-B5B2-43B6-89B8-69A8A6BF46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18548" y="6770038"/>
            <a:ext cx="45862" cy="52917"/>
          </a:xfrm>
          <a:prstGeom prst="rect">
            <a:avLst/>
          </a:prstGeom>
        </p:spPr>
      </p:pic>
    </p:spTree>
    <p:extLst>
      <p:ext uri="{BB962C8B-B14F-4D97-AF65-F5344CB8AC3E}">
        <p14:creationId xmlns:p14="http://schemas.microsoft.com/office/powerpoint/2010/main" val="32046247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Yoga Tracker</vt:lpstr>
      <vt:lpstr>Introduction</vt:lpstr>
      <vt:lpstr>Login Activity</vt:lpstr>
      <vt:lpstr>Register Activity</vt:lpstr>
      <vt:lpstr>PowerPoint Presentation</vt:lpstr>
      <vt:lpstr>PowerPoint Presentation</vt:lpstr>
      <vt:lpstr>User</vt:lpstr>
      <vt:lpstr>ForgotPassActivity</vt:lpstr>
      <vt:lpstr>Main Activity</vt:lpstr>
      <vt:lpstr>Exercise Selection</vt:lpstr>
      <vt:lpstr>Exercise Selection</vt:lpstr>
      <vt:lpstr>Help</vt:lpstr>
      <vt:lpstr>Activity Play</vt:lpstr>
      <vt:lpstr>Activity Play</vt:lpstr>
      <vt:lpstr>Stat Selection</vt:lpstr>
      <vt:lpstr>Stat View</vt:lpstr>
      <vt:lpstr>Stat View</vt:lpstr>
      <vt:lpstr>Set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2021-04-03T17:07:42Z</dcterms:created>
  <dcterms:modified xsi:type="dcterms:W3CDTF">2021-04-07T00:20:47Z</dcterms:modified>
</cp:coreProperties>
</file>